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630" r:id="rId2"/>
    <p:sldId id="583" r:id="rId3"/>
    <p:sldId id="584" r:id="rId4"/>
    <p:sldId id="585" r:id="rId5"/>
    <p:sldId id="622" r:id="rId6"/>
    <p:sldId id="586" r:id="rId7"/>
    <p:sldId id="587" r:id="rId8"/>
    <p:sldId id="588" r:id="rId9"/>
    <p:sldId id="589" r:id="rId10"/>
    <p:sldId id="623" r:id="rId11"/>
    <p:sldId id="590" r:id="rId12"/>
    <p:sldId id="591" r:id="rId13"/>
    <p:sldId id="592" r:id="rId14"/>
    <p:sldId id="593" r:id="rId15"/>
    <p:sldId id="594" r:id="rId16"/>
    <p:sldId id="595" r:id="rId17"/>
    <p:sldId id="624" r:id="rId18"/>
    <p:sldId id="596" r:id="rId19"/>
    <p:sldId id="597" r:id="rId20"/>
    <p:sldId id="598" r:id="rId21"/>
    <p:sldId id="599" r:id="rId22"/>
    <p:sldId id="625" r:id="rId23"/>
    <p:sldId id="600" r:id="rId24"/>
    <p:sldId id="626" r:id="rId25"/>
    <p:sldId id="601" r:id="rId26"/>
    <p:sldId id="602" r:id="rId27"/>
    <p:sldId id="627"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8" r:id="rId43"/>
    <p:sldId id="619" r:id="rId44"/>
    <p:sldId id="620" r:id="rId45"/>
    <p:sldId id="621" r:id="rId4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1" autoAdjust="0"/>
    <p:restoredTop sz="86433" autoAdjust="0"/>
  </p:normalViewPr>
  <p:slideViewPr>
    <p:cSldViewPr>
      <p:cViewPr>
        <p:scale>
          <a:sx n="75" d="100"/>
          <a:sy n="75" d="100"/>
        </p:scale>
        <p:origin x="-744" y="-504"/>
      </p:cViewPr>
      <p:guideLst>
        <p:guide orient="horz" pos="43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1/14/2014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1/14/2014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Values for an economic variable are often displayed as a bar graph or a pie chart.</a:t>
            </a:r>
          </a:p>
          <a:p>
            <a:r>
              <a:rPr lang="en-US" sz="1200" b="0" i="0" u="none" strike="noStrike" kern="1200" baseline="0" dirty="0" smtClean="0">
                <a:solidFill>
                  <a:schemeClr val="tx1"/>
                </a:solidFill>
                <a:latin typeface="+mn-lt"/>
                <a:ea typeface="+mn-ea"/>
                <a:cs typeface="+mn-cs"/>
              </a:rPr>
              <a:t>In this case, panel (a) shows market share data for the U.S. automobile industry as</a:t>
            </a:r>
          </a:p>
          <a:p>
            <a:r>
              <a:rPr lang="en-US" sz="1200" b="0" i="0" u="none" strike="noStrike" kern="1200" baseline="0" dirty="0" smtClean="0">
                <a:solidFill>
                  <a:schemeClr val="tx1"/>
                </a:solidFill>
                <a:latin typeface="+mn-lt"/>
                <a:ea typeface="+mn-ea"/>
                <a:cs typeface="+mn-cs"/>
              </a:rPr>
              <a:t>a bar graph, where the market share of each group of firms is represented by the</a:t>
            </a:r>
          </a:p>
          <a:p>
            <a:r>
              <a:rPr lang="en-US" sz="1200" b="0" i="0" u="none" strike="noStrike" kern="1200" baseline="0" dirty="0" smtClean="0">
                <a:solidFill>
                  <a:schemeClr val="tx1"/>
                </a:solidFill>
                <a:latin typeface="+mn-lt"/>
                <a:ea typeface="+mn-ea"/>
                <a:cs typeface="+mn-cs"/>
              </a:rPr>
              <a:t>height of its bar. Panel (b) displays the same information as a pie chart, where the</a:t>
            </a:r>
          </a:p>
          <a:p>
            <a:r>
              <a:rPr lang="en-US" sz="1200" b="0" i="0" u="none" strike="noStrike" kern="1200" baseline="0" dirty="0" smtClean="0">
                <a:solidFill>
                  <a:schemeClr val="tx1"/>
                </a:solidFill>
                <a:latin typeface="+mn-lt"/>
                <a:ea typeface="+mn-ea"/>
                <a:cs typeface="+mn-cs"/>
              </a:rPr>
              <a:t>market share of each group of firms is represented by the size of its slice of the pie.</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“Auto Sales,” </a:t>
            </a:r>
            <a:r>
              <a:rPr lang="en-US" sz="1200" b="0" i="1" u="none" strike="noStrike" kern="1200" baseline="0" dirty="0" smtClean="0">
                <a:solidFill>
                  <a:schemeClr val="tx1"/>
                </a:solidFill>
                <a:latin typeface="+mn-lt"/>
                <a:ea typeface="+mn-ea"/>
                <a:cs typeface="+mn-cs"/>
              </a:rPr>
              <a:t>Wall Street Journal</a:t>
            </a:r>
            <a:r>
              <a:rPr lang="en-US" sz="1200" b="0" i="0" u="none" strike="noStrike" kern="1200" baseline="0" dirty="0" smtClean="0">
                <a:solidFill>
                  <a:schemeClr val="tx1"/>
                </a:solidFill>
                <a:latin typeface="+mn-lt"/>
                <a:ea typeface="+mn-ea"/>
                <a:cs typeface="+mn-cs"/>
              </a:rPr>
              <a:t>, May 1, 2013.</a:t>
            </a:r>
            <a:endParaRPr lang="en-US" dirty="0" smtClean="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47485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area of a rectangle is equal to its base</a:t>
            </a:r>
          </a:p>
          <a:p>
            <a:r>
              <a:rPr lang="en-US" sz="1200" b="0" i="0" u="none" strike="noStrike" kern="1200" baseline="0" dirty="0" smtClean="0">
                <a:solidFill>
                  <a:schemeClr val="tx1"/>
                </a:solidFill>
                <a:latin typeface="+mn-lt"/>
                <a:ea typeface="+mn-ea"/>
                <a:cs typeface="+mn-cs"/>
              </a:rPr>
              <a:t>multiplied by its height. Total revenue is</a:t>
            </a:r>
          </a:p>
          <a:p>
            <a:r>
              <a:rPr lang="en-US" sz="1200" b="0" i="0" u="none" strike="noStrike" kern="1200" baseline="0" dirty="0" smtClean="0">
                <a:solidFill>
                  <a:schemeClr val="tx1"/>
                </a:solidFill>
                <a:latin typeface="+mn-lt"/>
                <a:ea typeface="+mn-ea"/>
                <a:cs typeface="+mn-cs"/>
              </a:rPr>
              <a:t>equal to quantity multiplied by price. Here,</a:t>
            </a:r>
          </a:p>
          <a:p>
            <a:r>
              <a:rPr lang="en-US" sz="1200" b="0" i="0" u="none" strike="noStrike" kern="1200" baseline="0" dirty="0" smtClean="0">
                <a:solidFill>
                  <a:schemeClr val="tx1"/>
                </a:solidFill>
                <a:latin typeface="+mn-lt"/>
                <a:ea typeface="+mn-ea"/>
                <a:cs typeface="+mn-cs"/>
              </a:rPr>
              <a:t>total revenue is equal to the quantity of</a:t>
            </a:r>
          </a:p>
          <a:p>
            <a:r>
              <a:rPr lang="en-US" sz="1200" b="0" i="0" u="none" strike="noStrike" kern="1200" baseline="0" dirty="0" smtClean="0">
                <a:solidFill>
                  <a:schemeClr val="tx1"/>
                </a:solidFill>
                <a:latin typeface="+mn-lt"/>
                <a:ea typeface="+mn-ea"/>
                <a:cs typeface="+mn-cs"/>
              </a:rPr>
              <a:t>125,000 bottles times the price of $2.00 per</a:t>
            </a:r>
          </a:p>
          <a:p>
            <a:r>
              <a:rPr lang="en-US" sz="1200" b="0" i="0" u="none" strike="noStrike" kern="1200" baseline="0" dirty="0" smtClean="0">
                <a:solidFill>
                  <a:schemeClr val="tx1"/>
                </a:solidFill>
                <a:latin typeface="+mn-lt"/>
                <a:ea typeface="+mn-ea"/>
                <a:cs typeface="+mn-cs"/>
              </a:rPr>
              <a:t>bottle, or $250,000. The area of the shaded</a:t>
            </a:r>
          </a:p>
          <a:p>
            <a:r>
              <a:rPr lang="en-US" sz="1200" b="0" i="0" u="none" strike="noStrike" kern="1200" baseline="0" dirty="0" smtClean="0">
                <a:solidFill>
                  <a:schemeClr val="tx1"/>
                </a:solidFill>
                <a:latin typeface="+mn-lt"/>
                <a:ea typeface="+mn-ea"/>
                <a:cs typeface="+mn-cs"/>
              </a:rPr>
              <a:t>rectangle shows the firm’s total revenue.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42</a:t>
            </a:fld>
            <a:endParaRPr lang="en-US"/>
          </a:p>
        </p:txBody>
      </p:sp>
    </p:spTree>
    <p:extLst>
      <p:ext uri="{BB962C8B-B14F-4D97-AF65-F5344CB8AC3E}">
        <p14:creationId xmlns:p14="http://schemas.microsoft.com/office/powerpoint/2010/main" val="389445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area of a triangle is equal to 1/2 multiplied</a:t>
            </a:r>
          </a:p>
          <a:p>
            <a:r>
              <a:rPr lang="en-US" sz="1200" b="0" i="0" u="none" strike="noStrike" kern="1200" baseline="0" dirty="0" smtClean="0">
                <a:solidFill>
                  <a:schemeClr val="tx1"/>
                </a:solidFill>
                <a:latin typeface="+mn-lt"/>
                <a:ea typeface="+mn-ea"/>
                <a:cs typeface="+mn-cs"/>
              </a:rPr>
              <a:t>by its base multiplied by its height. The</a:t>
            </a:r>
          </a:p>
          <a:p>
            <a:r>
              <a:rPr lang="en-US" sz="1200" b="0" i="0" u="none" strike="noStrike" kern="1200" baseline="0" dirty="0" smtClean="0">
                <a:solidFill>
                  <a:schemeClr val="tx1"/>
                </a:solidFill>
                <a:latin typeface="+mn-lt"/>
                <a:ea typeface="+mn-ea"/>
                <a:cs typeface="+mn-cs"/>
              </a:rPr>
              <a:t>area of the shaded triangle has a base equal</a:t>
            </a:r>
          </a:p>
          <a:p>
            <a:r>
              <a:rPr lang="en-US" sz="1200" b="0" i="0" u="none" strike="noStrike" kern="1200" baseline="0" dirty="0" smtClean="0">
                <a:solidFill>
                  <a:schemeClr val="tx1"/>
                </a:solidFill>
                <a:latin typeface="+mn-lt"/>
                <a:ea typeface="+mn-ea"/>
                <a:cs typeface="+mn-cs"/>
              </a:rPr>
              <a:t>to 150,000 - 125,000, or 25,000, and a height</a:t>
            </a:r>
          </a:p>
          <a:p>
            <a:r>
              <a:rPr lang="en-US" sz="1200" b="0" i="0" u="none" strike="noStrike" kern="1200" baseline="0" dirty="0" smtClean="0">
                <a:solidFill>
                  <a:schemeClr val="tx1"/>
                </a:solidFill>
                <a:latin typeface="+mn-lt"/>
                <a:ea typeface="+mn-ea"/>
                <a:cs typeface="+mn-cs"/>
              </a:rPr>
              <a:t>equal to $2.00 - $1.50, or $0.50. Therefore,</a:t>
            </a:r>
          </a:p>
          <a:p>
            <a:r>
              <a:rPr lang="en-US" sz="1200" b="0" i="0" u="none" strike="noStrike" kern="1200" baseline="0" dirty="0" smtClean="0">
                <a:solidFill>
                  <a:schemeClr val="tx1"/>
                </a:solidFill>
                <a:latin typeface="+mn-lt"/>
                <a:ea typeface="+mn-ea"/>
                <a:cs typeface="+mn-cs"/>
              </a:rPr>
              <a:t>its area is equal to 1/2 * 25,000 * $0.50, or</a:t>
            </a:r>
          </a:p>
          <a:p>
            <a:r>
              <a:rPr lang="en-US" sz="1200" b="0" i="0" u="none" strike="noStrike" kern="1200" baseline="0" dirty="0" smtClean="0">
                <a:solidFill>
                  <a:schemeClr val="tx1"/>
                </a:solidFill>
                <a:latin typeface="+mn-lt"/>
                <a:ea typeface="+mn-ea"/>
                <a:cs typeface="+mn-cs"/>
              </a:rPr>
              <a:t>$6,250.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44</a:t>
            </a:fld>
            <a:endParaRPr lang="en-US"/>
          </a:p>
        </p:txBody>
      </p:sp>
    </p:spTree>
    <p:extLst>
      <p:ext uri="{BB962C8B-B14F-4D97-AF65-F5344CB8AC3E}">
        <p14:creationId xmlns:p14="http://schemas.microsoft.com/office/powerpoint/2010/main" val="188527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Values for an economic variable are often displayed as a bar graph or a pie chart.</a:t>
            </a:r>
          </a:p>
          <a:p>
            <a:r>
              <a:rPr lang="en-US" sz="1200" b="0" i="0" u="none" strike="noStrike" kern="1200" baseline="0" dirty="0" smtClean="0">
                <a:solidFill>
                  <a:schemeClr val="tx1"/>
                </a:solidFill>
                <a:latin typeface="+mn-lt"/>
                <a:ea typeface="+mn-ea"/>
                <a:cs typeface="+mn-cs"/>
              </a:rPr>
              <a:t>In this case, panel (a) shows market share data for the U.S. automobile industry as</a:t>
            </a:r>
          </a:p>
          <a:p>
            <a:r>
              <a:rPr lang="en-US" sz="1200" b="0" i="0" u="none" strike="noStrike" kern="1200" baseline="0" dirty="0" smtClean="0">
                <a:solidFill>
                  <a:schemeClr val="tx1"/>
                </a:solidFill>
                <a:latin typeface="+mn-lt"/>
                <a:ea typeface="+mn-ea"/>
                <a:cs typeface="+mn-cs"/>
              </a:rPr>
              <a:t>a bar graph, where the market share of each group of firms is represented by the</a:t>
            </a:r>
          </a:p>
          <a:p>
            <a:r>
              <a:rPr lang="en-US" sz="1200" b="0" i="0" u="none" strike="noStrike" kern="1200" baseline="0" dirty="0" smtClean="0">
                <a:solidFill>
                  <a:schemeClr val="tx1"/>
                </a:solidFill>
                <a:latin typeface="+mn-lt"/>
                <a:ea typeface="+mn-ea"/>
                <a:cs typeface="+mn-cs"/>
              </a:rPr>
              <a:t>height of its bar. Panel (b) displays the same information as a pie chart, where the</a:t>
            </a:r>
          </a:p>
          <a:p>
            <a:r>
              <a:rPr lang="en-US" sz="1200" b="0" i="0" u="none" strike="noStrike" kern="1200" baseline="0" dirty="0" smtClean="0">
                <a:solidFill>
                  <a:schemeClr val="tx1"/>
                </a:solidFill>
                <a:latin typeface="+mn-lt"/>
                <a:ea typeface="+mn-ea"/>
                <a:cs typeface="+mn-cs"/>
              </a:rPr>
              <a:t>market share of each group of firms is represented by the size of its slice of the pie.</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“Auto Sales,” </a:t>
            </a:r>
            <a:r>
              <a:rPr lang="en-US" sz="1200" b="0" i="1" u="none" strike="noStrike" kern="1200" baseline="0" dirty="0" smtClean="0">
                <a:solidFill>
                  <a:schemeClr val="tx1"/>
                </a:solidFill>
                <a:latin typeface="+mn-lt"/>
                <a:ea typeface="+mn-ea"/>
                <a:cs typeface="+mn-cs"/>
              </a:rPr>
              <a:t>Wall Street Journal</a:t>
            </a:r>
            <a:r>
              <a:rPr lang="en-US" sz="1200" b="0" i="0" u="none" strike="noStrike" kern="1200" baseline="0" dirty="0" smtClean="0">
                <a:solidFill>
                  <a:schemeClr val="tx1"/>
                </a:solidFill>
                <a:latin typeface="+mn-lt"/>
                <a:ea typeface="+mn-ea"/>
                <a:cs typeface="+mn-cs"/>
              </a:rPr>
              <a:t>, May 1, 2013.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6451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figure shows a two-dimensional grid on</a:t>
            </a:r>
          </a:p>
          <a:p>
            <a:r>
              <a:rPr lang="en-US" sz="1200" b="0" i="0" u="none" strike="noStrike" kern="1200" baseline="0" dirty="0" smtClean="0">
                <a:solidFill>
                  <a:schemeClr val="tx1"/>
                </a:solidFill>
                <a:latin typeface="+mn-lt"/>
                <a:ea typeface="+mn-ea"/>
                <a:cs typeface="+mn-cs"/>
              </a:rPr>
              <a:t>which we measure the price of pizza along</a:t>
            </a:r>
          </a:p>
          <a:p>
            <a:r>
              <a:rPr lang="en-US" sz="1200" b="0" i="0" u="none" strike="noStrike" kern="1200" baseline="0" dirty="0" smtClean="0">
                <a:solidFill>
                  <a:schemeClr val="tx1"/>
                </a:solidFill>
                <a:latin typeface="+mn-lt"/>
                <a:ea typeface="+mn-ea"/>
                <a:cs typeface="+mn-cs"/>
              </a:rPr>
              <a:t>the vertical axis (or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-axis) and the quantity</a:t>
            </a:r>
          </a:p>
          <a:p>
            <a:r>
              <a:rPr lang="en-US" sz="1200" b="0" i="0" u="none" strike="noStrike" kern="1200" baseline="0" dirty="0" smtClean="0">
                <a:solidFill>
                  <a:schemeClr val="tx1"/>
                </a:solidFill>
                <a:latin typeface="+mn-lt"/>
                <a:ea typeface="+mn-ea"/>
                <a:cs typeface="+mn-cs"/>
              </a:rPr>
              <a:t>of pizza sold per week along the horizontal</a:t>
            </a:r>
          </a:p>
          <a:p>
            <a:r>
              <a:rPr lang="en-US" sz="1200" b="0" i="0" u="none" strike="noStrike" kern="1200" baseline="0" dirty="0" smtClean="0">
                <a:solidFill>
                  <a:schemeClr val="tx1"/>
                </a:solidFill>
                <a:latin typeface="+mn-lt"/>
                <a:ea typeface="+mn-ea"/>
                <a:cs typeface="+mn-cs"/>
              </a:rPr>
              <a:t>axis (or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-axis). Each point on the grid represents</a:t>
            </a:r>
          </a:p>
          <a:p>
            <a:r>
              <a:rPr lang="en-US" sz="1200" b="0" i="0" u="none" strike="noStrike" kern="1200" baseline="0" dirty="0" smtClean="0">
                <a:solidFill>
                  <a:schemeClr val="tx1"/>
                </a:solidFill>
                <a:latin typeface="+mn-lt"/>
                <a:ea typeface="+mn-ea"/>
                <a:cs typeface="+mn-cs"/>
              </a:rPr>
              <a:t>one of the price and quantity combinations</a:t>
            </a:r>
          </a:p>
          <a:p>
            <a:r>
              <a:rPr lang="en-US" sz="1200" b="0" i="0" u="none" strike="noStrike" kern="1200" baseline="0" dirty="0" smtClean="0">
                <a:solidFill>
                  <a:schemeClr val="tx1"/>
                </a:solidFill>
                <a:latin typeface="+mn-lt"/>
                <a:ea typeface="+mn-ea"/>
                <a:cs typeface="+mn-cs"/>
              </a:rPr>
              <a:t>listed in the table. By connecting the</a:t>
            </a:r>
          </a:p>
          <a:p>
            <a:r>
              <a:rPr lang="en-US" sz="1200" b="0" i="0" u="none" strike="noStrike" kern="1200" baseline="0" dirty="0" smtClean="0">
                <a:solidFill>
                  <a:schemeClr val="tx1"/>
                </a:solidFill>
                <a:latin typeface="+mn-lt"/>
                <a:ea typeface="+mn-ea"/>
                <a:cs typeface="+mn-cs"/>
              </a:rPr>
              <a:t>points with a line, we can better illustrate</a:t>
            </a:r>
          </a:p>
          <a:p>
            <a:r>
              <a:rPr lang="en-US" sz="1200" b="0" i="0" u="none" strike="noStrike" kern="1200" baseline="0" dirty="0" smtClean="0">
                <a:solidFill>
                  <a:schemeClr val="tx1"/>
                </a:solidFill>
                <a:latin typeface="+mn-lt"/>
                <a:ea typeface="+mn-ea"/>
                <a:cs typeface="+mn-cs"/>
              </a:rPr>
              <a:t>the relationship between the two variables.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260067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can calculate the slope of a line as the</a:t>
            </a:r>
          </a:p>
          <a:p>
            <a:r>
              <a:rPr lang="en-US" sz="1200" b="0" i="0" u="none" strike="noStrike" kern="1200" baseline="0" dirty="0" smtClean="0">
                <a:solidFill>
                  <a:schemeClr val="tx1"/>
                </a:solidFill>
                <a:latin typeface="+mn-lt"/>
                <a:ea typeface="+mn-ea"/>
                <a:cs typeface="+mn-cs"/>
              </a:rPr>
              <a:t>change in the value of the variable on the</a:t>
            </a:r>
          </a:p>
          <a:p>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-axis divided by the change in the value</a:t>
            </a:r>
          </a:p>
          <a:p>
            <a:r>
              <a:rPr lang="en-US" sz="1200" b="0" i="0" u="none" strike="noStrike" kern="1200" baseline="0" dirty="0" smtClean="0">
                <a:solidFill>
                  <a:schemeClr val="tx1"/>
                </a:solidFill>
                <a:latin typeface="+mn-lt"/>
                <a:ea typeface="+mn-ea"/>
                <a:cs typeface="+mn-cs"/>
              </a:rPr>
              <a:t>of the variable on the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-axis. Because the</a:t>
            </a:r>
          </a:p>
          <a:p>
            <a:r>
              <a:rPr lang="en-US" sz="1200" b="0" i="0" u="none" strike="noStrike" kern="1200" baseline="0" dirty="0" smtClean="0">
                <a:solidFill>
                  <a:schemeClr val="tx1"/>
                </a:solidFill>
                <a:latin typeface="+mn-lt"/>
                <a:ea typeface="+mn-ea"/>
                <a:cs typeface="+mn-cs"/>
              </a:rPr>
              <a:t>slope of a straight line is constant, we can</a:t>
            </a:r>
          </a:p>
          <a:p>
            <a:r>
              <a:rPr lang="en-US" sz="1200" b="0" i="0" u="none" strike="noStrike" kern="1200" baseline="0" dirty="0" smtClean="0">
                <a:solidFill>
                  <a:schemeClr val="tx1"/>
                </a:solidFill>
                <a:latin typeface="+mn-lt"/>
                <a:ea typeface="+mn-ea"/>
                <a:cs typeface="+mn-cs"/>
              </a:rPr>
              <a:t>use any two points in the figure to calculate</a:t>
            </a:r>
          </a:p>
          <a:p>
            <a:r>
              <a:rPr lang="en-US" sz="1200" b="0" i="0" u="none" strike="noStrike" kern="1200" baseline="0" dirty="0" smtClean="0">
                <a:solidFill>
                  <a:schemeClr val="tx1"/>
                </a:solidFill>
                <a:latin typeface="+mn-lt"/>
                <a:ea typeface="+mn-ea"/>
                <a:cs typeface="+mn-cs"/>
              </a:rPr>
              <a:t>the slope of the line. For example, when the</a:t>
            </a:r>
          </a:p>
          <a:p>
            <a:r>
              <a:rPr lang="en-US" sz="1200" b="0" i="0" u="none" strike="noStrike" kern="1200" baseline="0" dirty="0" smtClean="0">
                <a:solidFill>
                  <a:schemeClr val="tx1"/>
                </a:solidFill>
                <a:latin typeface="+mn-lt"/>
                <a:ea typeface="+mn-ea"/>
                <a:cs typeface="+mn-cs"/>
              </a:rPr>
              <a:t>price of pizza decreases from $14 to $12, the</a:t>
            </a:r>
          </a:p>
          <a:p>
            <a:r>
              <a:rPr lang="en-US" sz="1200" b="0" i="0" u="none" strike="noStrike" kern="1200" baseline="0" dirty="0" smtClean="0">
                <a:solidFill>
                  <a:schemeClr val="tx1"/>
                </a:solidFill>
                <a:latin typeface="+mn-lt"/>
                <a:ea typeface="+mn-ea"/>
                <a:cs typeface="+mn-cs"/>
              </a:rPr>
              <a:t>quantity of pizza demanded increases from</a:t>
            </a:r>
          </a:p>
          <a:p>
            <a:r>
              <a:rPr lang="en-US" sz="1200" b="0" i="0" u="none" strike="noStrike" kern="1200" baseline="0" dirty="0" smtClean="0">
                <a:solidFill>
                  <a:schemeClr val="tx1"/>
                </a:solidFill>
                <a:latin typeface="+mn-lt"/>
                <a:ea typeface="+mn-ea"/>
                <a:cs typeface="+mn-cs"/>
              </a:rPr>
              <a:t>55 per week to 65 per week. So, the slope of</a:t>
            </a:r>
          </a:p>
          <a:p>
            <a:r>
              <a:rPr lang="en-US" sz="1200" b="0" i="0" u="none" strike="noStrike" kern="1200" baseline="0" dirty="0" smtClean="0">
                <a:solidFill>
                  <a:schemeClr val="tx1"/>
                </a:solidFill>
                <a:latin typeface="+mn-lt"/>
                <a:ea typeface="+mn-ea"/>
                <a:cs typeface="+mn-cs"/>
              </a:rPr>
              <a:t>this line equals −2 divided by 10, or −0.2.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32</a:t>
            </a:fld>
            <a:endParaRPr lang="en-US"/>
          </a:p>
        </p:txBody>
      </p:sp>
    </p:spTree>
    <p:extLst>
      <p:ext uri="{BB962C8B-B14F-4D97-AF65-F5344CB8AC3E}">
        <p14:creationId xmlns:p14="http://schemas.microsoft.com/office/powerpoint/2010/main" val="282243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33</a:t>
            </a:fld>
            <a:endParaRPr lang="en-US"/>
          </a:p>
        </p:txBody>
      </p:sp>
    </p:spTree>
    <p:extLst>
      <p:ext uri="{BB962C8B-B14F-4D97-AF65-F5344CB8AC3E}">
        <p14:creationId xmlns:p14="http://schemas.microsoft.com/office/powerpoint/2010/main" val="399594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demand curve for pizza shows the relationship</a:t>
            </a:r>
          </a:p>
          <a:p>
            <a:r>
              <a:rPr lang="en-US" sz="1200" b="0" i="0" u="none" strike="noStrike" kern="1200" baseline="0" dirty="0" smtClean="0">
                <a:solidFill>
                  <a:schemeClr val="tx1"/>
                </a:solidFill>
                <a:latin typeface="+mn-lt"/>
                <a:ea typeface="+mn-ea"/>
                <a:cs typeface="+mn-cs"/>
              </a:rPr>
              <a:t>between the price of pizzas and</a:t>
            </a:r>
          </a:p>
          <a:p>
            <a:r>
              <a:rPr lang="en-US" sz="1200" b="0" i="0" u="none" strike="noStrike" kern="1200" baseline="0" dirty="0" smtClean="0">
                <a:solidFill>
                  <a:schemeClr val="tx1"/>
                </a:solidFill>
                <a:latin typeface="+mn-lt"/>
                <a:ea typeface="+mn-ea"/>
                <a:cs typeface="+mn-cs"/>
              </a:rPr>
              <a:t>the quantity of pizzas demanded, </a:t>
            </a:r>
            <a:r>
              <a:rPr lang="en-US" sz="1200" b="0" i="1" u="none" strike="noStrike" kern="1200" baseline="0" dirty="0" smtClean="0">
                <a:solidFill>
                  <a:schemeClr val="tx1"/>
                </a:solidFill>
                <a:latin typeface="+mn-lt"/>
                <a:ea typeface="+mn-ea"/>
                <a:cs typeface="+mn-cs"/>
              </a:rPr>
              <a:t>holding</a:t>
            </a:r>
          </a:p>
          <a:p>
            <a:r>
              <a:rPr lang="en-US" sz="1200" b="0" i="1" u="none" strike="noStrike" kern="1200" baseline="0" dirty="0" smtClean="0">
                <a:solidFill>
                  <a:schemeClr val="tx1"/>
                </a:solidFill>
                <a:latin typeface="+mn-lt"/>
                <a:ea typeface="+mn-ea"/>
                <a:cs typeface="+mn-cs"/>
              </a:rPr>
              <a:t>constant other factors that might affect</a:t>
            </a:r>
          </a:p>
          <a:p>
            <a:r>
              <a:rPr lang="en-US" sz="1200" b="0" i="1" u="none" strike="noStrike" kern="1200" baseline="0" dirty="0" smtClean="0">
                <a:solidFill>
                  <a:schemeClr val="tx1"/>
                </a:solidFill>
                <a:latin typeface="+mn-lt"/>
                <a:ea typeface="+mn-ea"/>
                <a:cs typeface="+mn-cs"/>
              </a:rPr>
              <a:t>the willingness of consumers to buy</a:t>
            </a:r>
          </a:p>
          <a:p>
            <a:r>
              <a:rPr lang="en-US" sz="1200" b="0" i="1" u="none" strike="noStrike" kern="1200" baseline="0" dirty="0" smtClean="0">
                <a:solidFill>
                  <a:schemeClr val="tx1"/>
                </a:solidFill>
                <a:latin typeface="+mn-lt"/>
                <a:ea typeface="+mn-ea"/>
                <a:cs typeface="+mn-cs"/>
              </a:rPr>
              <a:t>pizza</a:t>
            </a:r>
            <a:r>
              <a:rPr lang="en-US" sz="1200" b="0" i="0" u="none" strike="noStrike" kern="1200" baseline="0" dirty="0" smtClean="0">
                <a:solidFill>
                  <a:schemeClr val="tx1"/>
                </a:solidFill>
                <a:latin typeface="+mn-lt"/>
                <a:ea typeface="+mn-ea"/>
                <a:cs typeface="+mn-cs"/>
              </a:rPr>
              <a:t>. If the price of pizza is $14 (point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an increase in the price of hamburgers from</a:t>
            </a:r>
          </a:p>
          <a:p>
            <a:r>
              <a:rPr lang="en-US" sz="1200" b="0" i="0" u="none" strike="noStrike" kern="1200" baseline="0" dirty="0" smtClean="0">
                <a:solidFill>
                  <a:schemeClr val="tx1"/>
                </a:solidFill>
                <a:latin typeface="+mn-lt"/>
                <a:ea typeface="+mn-ea"/>
                <a:cs typeface="+mn-cs"/>
              </a:rPr>
              <a:t>$1.50 to $2.00 increases the quantity of pizzas</a:t>
            </a:r>
          </a:p>
          <a:p>
            <a:r>
              <a:rPr lang="en-US" sz="1200" b="0" i="0" u="none" strike="noStrike" kern="1200" baseline="0" dirty="0" smtClean="0">
                <a:solidFill>
                  <a:schemeClr val="tx1"/>
                </a:solidFill>
                <a:latin typeface="+mn-lt"/>
                <a:ea typeface="+mn-ea"/>
                <a:cs typeface="+mn-cs"/>
              </a:rPr>
              <a:t>demanded from 55 to 60 per week (point</a:t>
            </a:r>
          </a:p>
          <a:p>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and shifts us to Demand curve2. Or, if</a:t>
            </a:r>
          </a:p>
          <a:p>
            <a:r>
              <a:rPr lang="en-US" sz="1200" b="0" i="0" u="none" strike="noStrike" kern="1200" baseline="0" dirty="0" smtClean="0">
                <a:solidFill>
                  <a:schemeClr val="tx1"/>
                </a:solidFill>
                <a:latin typeface="+mn-lt"/>
                <a:ea typeface="+mn-ea"/>
                <a:cs typeface="+mn-cs"/>
              </a:rPr>
              <a:t>we start on Demand curve1 and the price</a:t>
            </a:r>
          </a:p>
          <a:p>
            <a:r>
              <a:rPr lang="en-US" sz="1200" b="0" i="0" u="none" strike="noStrike" kern="1200" baseline="0" dirty="0" smtClean="0">
                <a:solidFill>
                  <a:schemeClr val="tx1"/>
                </a:solidFill>
                <a:latin typeface="+mn-lt"/>
                <a:ea typeface="+mn-ea"/>
                <a:cs typeface="+mn-cs"/>
              </a:rPr>
              <a:t>of pizza is $12 (point </a:t>
            </a:r>
            <a:r>
              <a:rPr lang="en-US" sz="1200" b="0" i="1"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a decrease in the</a:t>
            </a:r>
          </a:p>
          <a:p>
            <a:r>
              <a:rPr lang="en-US" sz="1200" b="0" i="0" u="none" strike="noStrike" kern="1200" baseline="0" dirty="0" smtClean="0">
                <a:solidFill>
                  <a:schemeClr val="tx1"/>
                </a:solidFill>
                <a:latin typeface="+mn-lt"/>
                <a:ea typeface="+mn-ea"/>
                <a:cs typeface="+mn-cs"/>
              </a:rPr>
              <a:t>price of hamburgers from $1.50 to $1.00</a:t>
            </a:r>
          </a:p>
          <a:p>
            <a:r>
              <a:rPr lang="en-US" sz="1200" b="0" i="0" u="none" strike="noStrike" kern="1200" baseline="0" dirty="0" smtClean="0">
                <a:solidFill>
                  <a:schemeClr val="tx1"/>
                </a:solidFill>
                <a:latin typeface="+mn-lt"/>
                <a:ea typeface="+mn-ea"/>
                <a:cs typeface="+mn-cs"/>
              </a:rPr>
              <a:t>decreases the quantity of pizza demanded</a:t>
            </a:r>
          </a:p>
          <a:p>
            <a:r>
              <a:rPr lang="en-US" sz="1200" b="0" i="0" u="none" strike="noStrike" kern="1200" baseline="0" dirty="0" smtClean="0">
                <a:solidFill>
                  <a:schemeClr val="tx1"/>
                </a:solidFill>
                <a:latin typeface="+mn-lt"/>
                <a:ea typeface="+mn-ea"/>
                <a:cs typeface="+mn-cs"/>
              </a:rPr>
              <a:t>from 65 to 60 per week (point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and shifts</a:t>
            </a:r>
          </a:p>
          <a:p>
            <a:r>
              <a:rPr lang="en-US" sz="1200" b="0" i="0" u="none" strike="noStrike" kern="1200" baseline="0" dirty="0" smtClean="0">
                <a:solidFill>
                  <a:schemeClr val="tx1"/>
                </a:solidFill>
                <a:latin typeface="+mn-lt"/>
                <a:ea typeface="+mn-ea"/>
                <a:cs typeface="+mn-cs"/>
              </a:rPr>
              <a:t>us to Demand curve3.</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34</a:t>
            </a:fld>
            <a:endParaRPr lang="en-US"/>
          </a:p>
        </p:txBody>
      </p:sp>
    </p:spTree>
    <p:extLst>
      <p:ext uri="{BB962C8B-B14F-4D97-AF65-F5344CB8AC3E}">
        <p14:creationId xmlns:p14="http://schemas.microsoft.com/office/powerpoint/2010/main" val="366995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positive relationship between two economic</a:t>
            </a:r>
          </a:p>
          <a:p>
            <a:r>
              <a:rPr lang="en-US" sz="1200" b="0" i="0" u="none" strike="noStrike" kern="1200" baseline="0" dirty="0" smtClean="0">
                <a:solidFill>
                  <a:schemeClr val="tx1"/>
                </a:solidFill>
                <a:latin typeface="+mn-lt"/>
                <a:ea typeface="+mn-ea"/>
                <a:cs typeface="+mn-cs"/>
              </a:rPr>
              <a:t>variables, as one variable increases,</a:t>
            </a:r>
          </a:p>
          <a:p>
            <a:r>
              <a:rPr lang="en-US" sz="1200" b="0" i="0" u="none" strike="noStrike" kern="1200" baseline="0" dirty="0" smtClean="0">
                <a:solidFill>
                  <a:schemeClr val="tx1"/>
                </a:solidFill>
                <a:latin typeface="+mn-lt"/>
                <a:ea typeface="+mn-ea"/>
                <a:cs typeface="+mn-cs"/>
              </a:rPr>
              <a:t>the other variable also increases. This figure</a:t>
            </a:r>
          </a:p>
          <a:p>
            <a:r>
              <a:rPr lang="en-US" sz="1200" b="0" i="0" u="none" strike="noStrike" kern="1200" baseline="0" dirty="0" smtClean="0">
                <a:solidFill>
                  <a:schemeClr val="tx1"/>
                </a:solidFill>
                <a:latin typeface="+mn-lt"/>
                <a:ea typeface="+mn-ea"/>
                <a:cs typeface="+mn-cs"/>
              </a:rPr>
              <a:t>shows the positive relationship between disposable</a:t>
            </a:r>
          </a:p>
          <a:p>
            <a:r>
              <a:rPr lang="en-US" sz="1200" b="0" i="0" u="none" strike="noStrike" kern="1200" baseline="0" dirty="0" smtClean="0">
                <a:solidFill>
                  <a:schemeClr val="tx1"/>
                </a:solidFill>
                <a:latin typeface="+mn-lt"/>
                <a:ea typeface="+mn-ea"/>
                <a:cs typeface="+mn-cs"/>
              </a:rPr>
              <a:t>personal income and consumption</a:t>
            </a:r>
          </a:p>
          <a:p>
            <a:r>
              <a:rPr lang="en-US" sz="1200" b="0" i="0" u="none" strike="noStrike" kern="1200" baseline="0" dirty="0" smtClean="0">
                <a:solidFill>
                  <a:schemeClr val="tx1"/>
                </a:solidFill>
                <a:latin typeface="+mn-lt"/>
                <a:ea typeface="+mn-ea"/>
                <a:cs typeface="+mn-cs"/>
              </a:rPr>
              <a:t>spending. As disposable personal income in</a:t>
            </a:r>
          </a:p>
          <a:p>
            <a:r>
              <a:rPr lang="en-US" sz="1200" b="0" i="0" u="none" strike="noStrike" kern="1200" baseline="0" dirty="0" smtClean="0">
                <a:solidFill>
                  <a:schemeClr val="tx1"/>
                </a:solidFill>
                <a:latin typeface="+mn-lt"/>
                <a:ea typeface="+mn-ea"/>
                <a:cs typeface="+mn-cs"/>
              </a:rPr>
              <a:t>the United States has increased, so has consumption</a:t>
            </a:r>
          </a:p>
          <a:p>
            <a:r>
              <a:rPr lang="en-US" sz="1200" b="0" i="0" u="none" strike="noStrike" kern="1200" baseline="0" dirty="0" smtClean="0">
                <a:solidFill>
                  <a:schemeClr val="tx1"/>
                </a:solidFill>
                <a:latin typeface="+mn-lt"/>
                <a:ea typeface="+mn-ea"/>
                <a:cs typeface="+mn-cs"/>
              </a:rPr>
              <a:t>spending.</a:t>
            </a:r>
          </a:p>
          <a:p>
            <a:r>
              <a:rPr lang="en-US" sz="1200" b="1" i="0"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U.S. Department of Commerce, Bureau</a:t>
            </a:r>
          </a:p>
          <a:p>
            <a:r>
              <a:rPr lang="en-US" sz="1200" b="0" i="0" u="none" strike="noStrike" kern="1200" baseline="0" dirty="0" smtClean="0">
                <a:solidFill>
                  <a:schemeClr val="tx1"/>
                </a:solidFill>
                <a:latin typeface="+mn-lt"/>
                <a:ea typeface="+mn-ea"/>
                <a:cs typeface="+mn-cs"/>
              </a:rPr>
              <a:t>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37</a:t>
            </a:fld>
            <a:endParaRPr lang="en-US"/>
          </a:p>
        </p:txBody>
      </p:sp>
    </p:spTree>
    <p:extLst>
      <p:ext uri="{BB962C8B-B14F-4D97-AF65-F5344CB8AC3E}">
        <p14:creationId xmlns:p14="http://schemas.microsoft.com/office/powerpoint/2010/main" val="366482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graphs to draw conclusions about cause and effect can be hazardous. In</a:t>
            </a:r>
          </a:p>
          <a:p>
            <a:r>
              <a:rPr lang="en-US" sz="1200" b="0" i="0" u="none" strike="noStrike" kern="1200" baseline="0" dirty="0" smtClean="0">
                <a:solidFill>
                  <a:schemeClr val="tx1"/>
                </a:solidFill>
                <a:latin typeface="+mn-lt"/>
                <a:ea typeface="+mn-ea"/>
                <a:cs typeface="+mn-cs"/>
              </a:rPr>
              <a:t>panel (a), we see that there are fewer leaves on the trees in a neighborhood when</a:t>
            </a:r>
          </a:p>
          <a:p>
            <a:r>
              <a:rPr lang="en-US" sz="1200" b="0" i="0" u="none" strike="noStrike" kern="1200" baseline="0" dirty="0" smtClean="0">
                <a:solidFill>
                  <a:schemeClr val="tx1"/>
                </a:solidFill>
                <a:latin typeface="+mn-lt"/>
                <a:ea typeface="+mn-ea"/>
                <a:cs typeface="+mn-cs"/>
              </a:rPr>
              <a:t>many homes have fires burning in their fireplaces. We cannot draw the conclusion</a:t>
            </a:r>
          </a:p>
          <a:p>
            <a:r>
              <a:rPr lang="en-US" sz="1200" b="0" i="0" u="none" strike="noStrike" kern="1200" baseline="0" dirty="0" smtClean="0">
                <a:solidFill>
                  <a:schemeClr val="tx1"/>
                </a:solidFill>
                <a:latin typeface="+mn-lt"/>
                <a:ea typeface="+mn-ea"/>
                <a:cs typeface="+mn-cs"/>
              </a:rPr>
              <a:t>that using fireplaces causes the leaves to fall because we have an </a:t>
            </a:r>
            <a:r>
              <a:rPr lang="en-US" sz="1200" b="0" i="1" u="none" strike="noStrike" kern="1200" baseline="0" dirty="0" smtClean="0">
                <a:solidFill>
                  <a:schemeClr val="tx1"/>
                </a:solidFill>
                <a:latin typeface="+mn-lt"/>
                <a:ea typeface="+mn-ea"/>
                <a:cs typeface="+mn-cs"/>
              </a:rPr>
              <a:t>omitted</a:t>
            </a:r>
          </a:p>
          <a:p>
            <a:r>
              <a:rPr lang="en-US" sz="1200" b="0" i="1" u="none" strike="noStrike" kern="1200" baseline="0" dirty="0" smtClean="0">
                <a:solidFill>
                  <a:schemeClr val="tx1"/>
                </a:solidFill>
                <a:latin typeface="+mn-lt"/>
                <a:ea typeface="+mn-ea"/>
                <a:cs typeface="+mn-cs"/>
              </a:rPr>
              <a:t>variable</a:t>
            </a:r>
            <a:r>
              <a:rPr lang="en-US" sz="1200" b="0" i="0" u="none" strike="noStrike" kern="1200" baseline="0" dirty="0" smtClean="0">
                <a:solidFill>
                  <a:schemeClr val="tx1"/>
                </a:solidFill>
                <a:latin typeface="+mn-lt"/>
                <a:ea typeface="+mn-ea"/>
                <a:cs typeface="+mn-cs"/>
              </a:rPr>
              <a:t>—the season of the year. In panel (b), we see that more lawn mowers are</a:t>
            </a:r>
          </a:p>
          <a:p>
            <a:r>
              <a:rPr lang="en-US" sz="1200" b="0" i="0" u="none" strike="noStrike" kern="1200" baseline="0" dirty="0" smtClean="0">
                <a:solidFill>
                  <a:schemeClr val="tx1"/>
                </a:solidFill>
                <a:latin typeface="+mn-lt"/>
                <a:ea typeface="+mn-ea"/>
                <a:cs typeface="+mn-cs"/>
              </a:rPr>
              <a:t>used in a neighborhood during times when the grass grows rapidly and fewer lawn</a:t>
            </a:r>
          </a:p>
          <a:p>
            <a:r>
              <a:rPr lang="en-US" sz="1200" b="0" i="0" u="none" strike="noStrike" kern="1200" baseline="0" dirty="0" smtClean="0">
                <a:solidFill>
                  <a:schemeClr val="tx1"/>
                </a:solidFill>
                <a:latin typeface="+mn-lt"/>
                <a:ea typeface="+mn-ea"/>
                <a:cs typeface="+mn-cs"/>
              </a:rPr>
              <a:t>mowers are used when the grass grows slowly. Concluding that using lawn mowers</a:t>
            </a:r>
          </a:p>
          <a:p>
            <a:r>
              <a:rPr lang="en-US" sz="1200" b="0" i="1" u="none" strike="noStrike" kern="1200" baseline="0" dirty="0" smtClean="0">
                <a:solidFill>
                  <a:schemeClr val="tx1"/>
                </a:solidFill>
                <a:latin typeface="+mn-lt"/>
                <a:ea typeface="+mn-ea"/>
                <a:cs typeface="+mn-cs"/>
              </a:rPr>
              <a:t>causes </a:t>
            </a:r>
            <a:r>
              <a:rPr lang="en-US" sz="1200" b="0" i="0" u="none" strike="noStrike" kern="1200" baseline="0" dirty="0" smtClean="0">
                <a:solidFill>
                  <a:schemeClr val="tx1"/>
                </a:solidFill>
                <a:latin typeface="+mn-lt"/>
                <a:ea typeface="+mn-ea"/>
                <a:cs typeface="+mn-cs"/>
              </a:rPr>
              <a:t>the grass to grow faster would be making the error of </a:t>
            </a:r>
            <a:r>
              <a:rPr lang="en-US" sz="1200" b="0" i="1" u="none" strike="noStrike" kern="1200" baseline="0" dirty="0" smtClean="0">
                <a:solidFill>
                  <a:schemeClr val="tx1"/>
                </a:solidFill>
                <a:latin typeface="+mn-lt"/>
                <a:ea typeface="+mn-ea"/>
                <a:cs typeface="+mn-cs"/>
              </a:rPr>
              <a:t>reverse causality</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38</a:t>
            </a:fld>
            <a:endParaRPr lang="en-US"/>
          </a:p>
        </p:txBody>
      </p:sp>
    </p:spTree>
    <p:extLst>
      <p:ext uri="{BB962C8B-B14F-4D97-AF65-F5344CB8AC3E}">
        <p14:creationId xmlns:p14="http://schemas.microsoft.com/office/powerpoint/2010/main" val="108814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relationship between the quantity of iPhones produced and the total cost of</a:t>
            </a:r>
          </a:p>
          <a:p>
            <a:r>
              <a:rPr lang="en-US" sz="1200" b="0" i="0" u="none" strike="noStrike" kern="1200" baseline="0" dirty="0" smtClean="0">
                <a:solidFill>
                  <a:schemeClr val="tx1"/>
                </a:solidFill>
                <a:latin typeface="+mn-lt"/>
                <a:ea typeface="+mn-ea"/>
                <a:cs typeface="+mn-cs"/>
              </a:rPr>
              <a:t>production is curved rather than linear. In panel (a), when we move from point </a:t>
            </a:r>
            <a:r>
              <a:rPr lang="en-US" sz="1200" b="0" i="1" u="none" strike="noStrike" kern="1200" baseline="0" dirty="0" smtClean="0">
                <a:solidFill>
                  <a:schemeClr val="tx1"/>
                </a:solidFill>
                <a:latin typeface="+mn-lt"/>
                <a:ea typeface="+mn-ea"/>
                <a:cs typeface="+mn-cs"/>
              </a:rPr>
              <a:t>A</a:t>
            </a:r>
          </a:p>
          <a:p>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the quantity produced increases by 1 million iPhones, while the total</a:t>
            </a:r>
          </a:p>
          <a:p>
            <a:r>
              <a:rPr lang="en-US" sz="1200" b="0" i="0" u="none" strike="noStrike" kern="1200" baseline="0" dirty="0" smtClean="0">
                <a:solidFill>
                  <a:schemeClr val="tx1"/>
                </a:solidFill>
                <a:latin typeface="+mn-lt"/>
                <a:ea typeface="+mn-ea"/>
                <a:cs typeface="+mn-cs"/>
              </a:rPr>
              <a:t>cost of production increases by $50 million. Farther up the curve, as we move</a:t>
            </a:r>
          </a:p>
          <a:p>
            <a:r>
              <a:rPr lang="en-US" sz="1200" b="0" i="0" u="none" strike="noStrike" kern="1200" baseline="0" dirty="0" smtClean="0">
                <a:solidFill>
                  <a:schemeClr val="tx1"/>
                </a:solidFill>
                <a:latin typeface="+mn-lt"/>
                <a:ea typeface="+mn-ea"/>
                <a:cs typeface="+mn-cs"/>
              </a:rPr>
              <a:t>from point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to point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the change in quantity is the same—1 million iPhones—</a:t>
            </a:r>
          </a:p>
          <a:p>
            <a:r>
              <a:rPr lang="en-US" sz="1200" b="0" i="0" u="none" strike="noStrike" kern="1200" baseline="0" dirty="0" smtClean="0">
                <a:solidFill>
                  <a:schemeClr val="tx1"/>
                </a:solidFill>
                <a:latin typeface="+mn-lt"/>
                <a:ea typeface="+mn-ea"/>
                <a:cs typeface="+mn-cs"/>
              </a:rPr>
              <a:t>but the change in the total cost of production is now much larger—$250 million.</a:t>
            </a:r>
          </a:p>
          <a:p>
            <a:r>
              <a:rPr lang="en-US" sz="1200" b="0" i="0" u="none" strike="noStrike" kern="1200" baseline="0" dirty="0" smtClean="0">
                <a:solidFill>
                  <a:schemeClr val="tx1"/>
                </a:solidFill>
                <a:latin typeface="+mn-lt"/>
                <a:ea typeface="+mn-ea"/>
                <a:cs typeface="+mn-cs"/>
              </a:rPr>
              <a:t>Because the change in the </a:t>
            </a:r>
            <a:r>
              <a:rPr lang="en-US" sz="1200" b="0" i="1" u="none" strike="noStrike" kern="1200" baseline="0" dirty="0" smtClean="0">
                <a:solidFill>
                  <a:schemeClr val="tx1"/>
                </a:solidFill>
                <a:latin typeface="+mn-lt"/>
                <a:ea typeface="+mn-ea"/>
                <a:cs typeface="+mn-cs"/>
              </a:rPr>
              <a:t>y </a:t>
            </a:r>
            <a:r>
              <a:rPr lang="en-US" sz="1200" b="0" i="0" u="none" strike="noStrike" kern="1200" baseline="0" dirty="0" smtClean="0">
                <a:solidFill>
                  <a:schemeClr val="tx1"/>
                </a:solidFill>
                <a:latin typeface="+mn-lt"/>
                <a:ea typeface="+mn-ea"/>
                <a:cs typeface="+mn-cs"/>
              </a:rPr>
              <a:t>variable has increased, while the change in the </a:t>
            </a:r>
            <a:r>
              <a:rPr lang="en-US" sz="1200" b="0" i="1" u="none" strike="noStrike" kern="1200" baseline="0" dirty="0" smtClean="0">
                <a:solidFill>
                  <a:schemeClr val="tx1"/>
                </a:solidFill>
                <a:latin typeface="+mn-lt"/>
                <a:ea typeface="+mn-ea"/>
                <a:cs typeface="+mn-cs"/>
              </a:rPr>
              <a:t>x </a:t>
            </a:r>
            <a:r>
              <a:rPr lang="en-US" sz="1200" b="0" i="0" u="none" strike="noStrike" kern="1200" baseline="0" dirty="0" smtClean="0">
                <a:solidFill>
                  <a:schemeClr val="tx1"/>
                </a:solidFill>
                <a:latin typeface="+mn-lt"/>
                <a:ea typeface="+mn-ea"/>
                <a:cs typeface="+mn-cs"/>
              </a:rPr>
              <a:t>variable</a:t>
            </a:r>
          </a:p>
          <a:p>
            <a:r>
              <a:rPr lang="en-US" sz="1200" b="0" i="0" u="none" strike="noStrike" kern="1200" baseline="0" dirty="0" smtClean="0">
                <a:solidFill>
                  <a:schemeClr val="tx1"/>
                </a:solidFill>
                <a:latin typeface="+mn-lt"/>
                <a:ea typeface="+mn-ea"/>
                <a:cs typeface="+mn-cs"/>
              </a:rPr>
              <a:t>has remained the same, we know that the slope has increased. In panel (b),</a:t>
            </a:r>
          </a:p>
          <a:p>
            <a:r>
              <a:rPr lang="en-US" sz="1200" b="0" i="0" u="none" strike="noStrike" kern="1200" baseline="0" dirty="0" smtClean="0">
                <a:solidFill>
                  <a:schemeClr val="tx1"/>
                </a:solidFill>
                <a:latin typeface="+mn-lt"/>
                <a:ea typeface="+mn-ea"/>
                <a:cs typeface="+mn-cs"/>
              </a:rPr>
              <a:t>we measure the slope of the curve at a particular point by calculating the slope of</a:t>
            </a:r>
          </a:p>
          <a:p>
            <a:r>
              <a:rPr lang="en-US" sz="1200" b="0" i="0" u="none" strike="noStrike" kern="1200" baseline="0" dirty="0" smtClean="0">
                <a:solidFill>
                  <a:schemeClr val="tx1"/>
                </a:solidFill>
                <a:latin typeface="+mn-lt"/>
                <a:ea typeface="+mn-ea"/>
                <a:cs typeface="+mn-cs"/>
              </a:rPr>
              <a:t>the tangent line at that point. The slope of the tangent line at point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is 75, and the</a:t>
            </a:r>
          </a:p>
          <a:p>
            <a:r>
              <a:rPr lang="en-US" sz="1200" b="0" i="0" u="none" strike="noStrike" kern="1200" baseline="0" dirty="0" smtClean="0">
                <a:solidFill>
                  <a:schemeClr val="tx1"/>
                </a:solidFill>
                <a:latin typeface="+mn-lt"/>
                <a:ea typeface="+mn-ea"/>
                <a:cs typeface="+mn-cs"/>
              </a:rPr>
              <a:t>slope of the tangent line at point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is 150.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40</a:t>
            </a:fld>
            <a:endParaRPr lang="en-US"/>
          </a:p>
        </p:txBody>
      </p:sp>
    </p:spTree>
    <p:extLst>
      <p:ext uri="{BB962C8B-B14F-4D97-AF65-F5344CB8AC3E}">
        <p14:creationId xmlns:p14="http://schemas.microsoft.com/office/powerpoint/2010/main" val="286273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425657097"/>
              </p:ext>
            </p:extLst>
          </p:nvPr>
        </p:nvGraphicFramePr>
        <p:xfrm>
          <a:off x="463550" y="2895600"/>
          <a:ext cx="3269664" cy="3259437"/>
        </p:xfrm>
        <a:graphic>
          <a:graphicData uri="http://schemas.openxmlformats.org/drawingml/2006/table">
            <a:tbl>
              <a:tblPr/>
              <a:tblGrid>
                <a:gridCol w="496553"/>
                <a:gridCol w="2773111"/>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Three Key Economic Ideas</a:t>
                      </a:r>
                    </a:p>
                  </a:txBody>
                  <a:tcPr marL="0" marR="0" marT="91427" marB="0" horzOverflow="overflow">
                    <a:lnL>
                      <a:noFill/>
                    </a:lnL>
                    <a:lnR cap="flat">
                      <a:noFill/>
                    </a:lnR>
                    <a:lnT cap="fla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The Economic Problem That Every Society Must Solve</a:t>
                      </a:r>
                    </a:p>
                  </a:txBody>
                  <a:tcPr marL="0" marR="0" marT="91427" marB="0"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Economic Models</a:t>
                      </a:r>
                    </a:p>
                  </a:txBody>
                  <a:tcPr marL="0" marR="0" marT="91427" marB="0" horzOverflow="overflow">
                    <a:lnL>
                      <a:noFill/>
                    </a:lnL>
                    <a:lnR cap="flat">
                      <a:noFill/>
                    </a:lnR>
                    <a:ln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Microeconomics and Macroeconomics</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1.5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A Preview of Important Economic Terms</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defRPr/>
                      </a:pPr>
                      <a:r>
                        <a:rPr kumimoji="0" lang="en-US" sz="1600" b="1" i="0" u="none" strike="noStrike" cap="none" normalizeH="0" baseline="0" dirty="0" smtClean="0">
                          <a:ln>
                            <a:noFill/>
                          </a:ln>
                          <a:solidFill>
                            <a:srgbClr val="0066B3"/>
                          </a:solidFill>
                          <a:effectLst/>
                          <a:latin typeface="Arial" charset="0"/>
                        </a:rPr>
                        <a:t>APPENDIX: Using Graphs and Formulas</a:t>
                      </a:r>
                    </a:p>
                  </a:txBody>
                  <a:tcPr marL="0" marR="0" marT="91427" marB="0" horzOverflow="overflow">
                    <a:lnL>
                      <a:noFill/>
                    </a:lnL>
                    <a:lnR cap="flat">
                      <a:noFill/>
                    </a:lnR>
                    <a:lnT>
                      <a:noFill/>
                    </a:lnT>
                    <a:lnB>
                      <a:noFill/>
                    </a:lnB>
                    <a:lnTlToBr>
                      <a:noFill/>
                    </a:lnTlToBr>
                    <a:lnBlToTr>
                      <a:noFill/>
                    </a:lnBlToTr>
                    <a:noFill/>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1</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5837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916680" y="2209800"/>
            <a:ext cx="511302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4619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Tree>
    <p:extLst>
      <p:ext uri="{BB962C8B-B14F-4D97-AF65-F5344CB8AC3E}">
        <p14:creationId xmlns:p14="http://schemas.microsoft.com/office/powerpoint/2010/main" val="51571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4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4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4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45</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a:t>
            </a:r>
            <a:r>
              <a:rPr lang="en-US" sz="900" dirty="0" smtClean="0">
                <a:solidFill>
                  <a:schemeClr val="bg2"/>
                </a:solidFill>
              </a:rPr>
              <a:t>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89100" y="0"/>
            <a:ext cx="74549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400" i="0" baseline="0"/>
            </a:lvl1pPr>
          </a:lstStyle>
          <a:p>
            <a:pPr lvl="0"/>
            <a:r>
              <a:rPr lang="en-US" dirty="0" smtClean="0"/>
              <a:t>MTC content</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1/14/2014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407988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image" Target="../media/image14.gif"/><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5.xml"/><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9.png"/><Relationship Id="rId5" Type="http://schemas.openxmlformats.org/officeDocument/2006/relationships/image" Target="../media/image34.wmf"/><Relationship Id="rId10" Type="http://schemas.openxmlformats.org/officeDocument/2006/relationships/image" Target="../media/image38.png"/><Relationship Id="rId4" Type="http://schemas.openxmlformats.org/officeDocument/2006/relationships/oleObject" Target="../embeddings/oleObject2.bin"/><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oleObject" Target="../embeddings/oleObject4.bin"/><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slideLayout" Target="../slideLayouts/slideLayout4.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vmlDrawing" Target="../drawings/vmlDrawing3.vml"/><Relationship Id="rId6" Type="http://schemas.openxmlformats.org/officeDocument/2006/relationships/image" Target="../media/image76.wmf"/><Relationship Id="rId11" Type="http://schemas.openxmlformats.org/officeDocument/2006/relationships/image" Target="../media/image81.png"/><Relationship Id="rId5" Type="http://schemas.openxmlformats.org/officeDocument/2006/relationships/oleObject" Target="../embeddings/oleObject5.bin"/><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5.wmf"/><Relationship Id="rId9" Type="http://schemas.openxmlformats.org/officeDocument/2006/relationships/image" Target="../media/image79.png"/><Relationship Id="rId14" Type="http://schemas.openxmlformats.org/officeDocument/2006/relationships/image" Target="../media/image8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91.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oleObject" Target="../embeddings/oleObject7.bin"/><Relationship Id="rId7" Type="http://schemas.openxmlformats.org/officeDocument/2006/relationships/image" Target="../media/image95.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wmf"/></Relationships>
</file>

<file path=ppt/slides/_rels/slide4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11.xml"/><Relationship Id="rId7" Type="http://schemas.openxmlformats.org/officeDocument/2006/relationships/image" Target="../media/image99.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98.png"/><Relationship Id="rId5" Type="http://schemas.openxmlformats.org/officeDocument/2006/relationships/image" Target="../media/image97.wmf"/><Relationship Id="rId4" Type="http://schemas.openxmlformats.org/officeDocument/2006/relationships/oleObject" Target="../embeddings/oleObject8.bin"/><Relationship Id="rId9" Type="http://schemas.openxmlformats.org/officeDocument/2006/relationships/image" Target="../media/image10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a:t>
            </a:r>
            <a:r>
              <a:rPr lang="en-US" sz="1050" dirty="0">
                <a:solidFill>
                  <a:schemeClr val="bg1">
                    <a:lumMod val="50000"/>
                  </a:schemeClr>
                </a:solidFill>
                <a:latin typeface="Times New Roman" pitchFamily="18" charset="0"/>
                <a:cs typeface="Times New Roman" pitchFamily="18" charset="0"/>
              </a:rPr>
              <a:t>Pearson Education, Inc. </a:t>
            </a:r>
          </a:p>
        </p:txBody>
      </p:sp>
    </p:spTree>
    <p:extLst>
      <p:ext uri="{BB962C8B-B14F-4D97-AF65-F5344CB8AC3E}">
        <p14:creationId xmlns:p14="http://schemas.microsoft.com/office/powerpoint/2010/main" val="16006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10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100"/>
                                        <p:tgtEl>
                                          <p:spTgt spid="9"/>
                                        </p:tgtEl>
                                        <p:attrNameLst>
                                          <p:attrName>fillcolor</p:attrName>
                                        </p:attrNameLst>
                                      </p:cBhvr>
                                      <p:tavLst>
                                        <p:tav tm="0">
                                          <p:val>
                                            <p:clrVal>
                                              <a:schemeClr val="accent2"/>
                                            </p:clrVal>
                                          </p:val>
                                        </p:tav>
                                        <p:tav tm="50000">
                                          <p:val>
                                            <p:clrVal>
                                              <a:schemeClr val="hlink"/>
                                            </p:clrVal>
                                          </p:val>
                                        </p:tav>
                                      </p:tavLst>
                                    </p:anim>
                                    <p:set>
                                      <p:cBhvr>
                                        <p:cTn id="9" dur="10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88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88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363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468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Economic Problem That Every Society Must </a:t>
            </a:r>
            <a:r>
              <a:rPr lang="en-US" dirty="0" smtClean="0">
                <a:solidFill>
                  <a:srgbClr val="0066B3"/>
                </a:solidFill>
              </a:rPr>
              <a:t>Solve</a:t>
            </a:r>
            <a:endParaRPr lang="en-US" dirty="0"/>
          </a:p>
        </p:txBody>
      </p:sp>
      <p:sp>
        <p:nvSpPr>
          <p:cNvPr id="3" name="Content Placeholder 2"/>
          <p:cNvSpPr>
            <a:spLocks noGrp="1"/>
          </p:cNvSpPr>
          <p:nvPr>
            <p:ph sz="quarter" idx="10"/>
          </p:nvPr>
        </p:nvSpPr>
        <p:spPr/>
        <p:txBody>
          <a:bodyPr/>
          <a:lstStyle/>
          <a:p>
            <a:r>
              <a:rPr lang="en-US" dirty="0" smtClean="0"/>
              <a:t>1.2</a:t>
            </a:r>
            <a:endParaRPr lang="en-US" dirty="0"/>
          </a:p>
        </p:txBody>
      </p:sp>
      <p:sp>
        <p:nvSpPr>
          <p:cNvPr id="4" name="Text Placeholder 3"/>
          <p:cNvSpPr>
            <a:spLocks noGrp="1"/>
          </p:cNvSpPr>
          <p:nvPr>
            <p:ph type="body" sz="quarter" idx="11"/>
          </p:nvPr>
        </p:nvSpPr>
        <p:spPr/>
        <p:txBody>
          <a:bodyPr/>
          <a:lstStyle/>
          <a:p>
            <a:r>
              <a:rPr lang="en-US" dirty="0"/>
              <a:t>Discuss how an economy answers these questions:</a:t>
            </a:r>
          </a:p>
          <a:p>
            <a:r>
              <a:rPr lang="en-US" dirty="0"/>
              <a:t>	What goods and services will be produced?</a:t>
            </a:r>
          </a:p>
          <a:p>
            <a:r>
              <a:rPr lang="en-US" dirty="0"/>
              <a:t>	How will the goods and services be produced?</a:t>
            </a:r>
          </a:p>
          <a:p>
            <a:r>
              <a:rPr lang="en-US" dirty="0"/>
              <a:t>	Who will receive the goods and services produced?</a:t>
            </a:r>
          </a:p>
          <a:p>
            <a:endParaRPr lang="en-US" dirty="0"/>
          </a:p>
        </p:txBody>
      </p:sp>
    </p:spTree>
    <p:extLst>
      <p:ext uri="{BB962C8B-B14F-4D97-AF65-F5344CB8AC3E}">
        <p14:creationId xmlns:p14="http://schemas.microsoft.com/office/powerpoint/2010/main" val="166471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a:t>
            </a:r>
            <a:r>
              <a:rPr lang="en-US" i="1" dirty="0"/>
              <a:t>What</a:t>
            </a:r>
            <a:r>
              <a:rPr lang="en-US" dirty="0"/>
              <a:t> goods and services will be produced</a:t>
            </a:r>
            <a:r>
              <a:rPr lang="en-US" dirty="0" smtClean="0"/>
              <a:t>?</a:t>
            </a:r>
            <a:endParaRPr lang="en-US" dirty="0"/>
          </a:p>
        </p:txBody>
      </p:sp>
      <p:sp>
        <p:nvSpPr>
          <p:cNvPr id="3" name="Text Placeholder 2"/>
          <p:cNvSpPr>
            <a:spLocks noGrp="1"/>
          </p:cNvSpPr>
          <p:nvPr>
            <p:ph type="body" sz="quarter" idx="11"/>
          </p:nvPr>
        </p:nvSpPr>
        <p:spPr/>
        <p:txBody>
          <a:bodyPr/>
          <a:lstStyle/>
          <a:p>
            <a:r>
              <a:rPr lang="en-US" sz="2200" dirty="0" smtClean="0"/>
              <a:t>Individuals, firms, and governments must decide on the goods and services that should be produced.</a:t>
            </a:r>
          </a:p>
          <a:p>
            <a:endParaRPr lang="en-US" sz="2200" dirty="0" smtClean="0"/>
          </a:p>
          <a:p>
            <a:r>
              <a:rPr lang="en-US" sz="2200" dirty="0" smtClean="0"/>
              <a:t>An increase in the production of one good requires the reduction in the production of some other good. This is a trade-off, resulting from the scarcity of productive resources.</a:t>
            </a:r>
          </a:p>
          <a:p>
            <a:endParaRPr lang="en-US" sz="2200" dirty="0" smtClean="0"/>
          </a:p>
          <a:p>
            <a:r>
              <a:rPr lang="en-US" sz="2200" dirty="0" smtClean="0"/>
              <a:t>The highest-valued alternative given up in order to engage in some activity is known as the </a:t>
            </a:r>
            <a:r>
              <a:rPr lang="en-US" sz="2200" b="1" dirty="0" smtClean="0"/>
              <a:t>opportunity cost</a:t>
            </a:r>
            <a:r>
              <a:rPr lang="en-US" sz="2200" dirty="0" smtClean="0"/>
              <a:t>.</a:t>
            </a:r>
          </a:p>
          <a:p>
            <a:endParaRPr lang="en-US" sz="2200" dirty="0" smtClean="0"/>
          </a:p>
          <a:p>
            <a:r>
              <a:rPr lang="en-US" sz="2200" i="1" dirty="0" smtClean="0"/>
              <a:t>Example: the opportunity cost of increased funding for space exploration might be giving up the opportunity to fund cancer research.</a:t>
            </a:r>
          </a:p>
          <a:p>
            <a:endParaRPr lang="en-US" sz="2200" dirty="0"/>
          </a:p>
        </p:txBody>
      </p:sp>
    </p:spTree>
    <p:extLst>
      <p:ext uri="{BB962C8B-B14F-4D97-AF65-F5344CB8AC3E}">
        <p14:creationId xmlns:p14="http://schemas.microsoft.com/office/powerpoint/2010/main" val="21158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 </a:t>
            </a:r>
            <a:r>
              <a:rPr lang="en-US" i="1" dirty="0"/>
              <a:t>How</a:t>
            </a:r>
            <a:r>
              <a:rPr lang="en-US" dirty="0"/>
              <a:t> will the goods be produced?</a:t>
            </a:r>
          </a:p>
        </p:txBody>
      </p:sp>
      <p:sp>
        <p:nvSpPr>
          <p:cNvPr id="3" name="Text Placeholder 2"/>
          <p:cNvSpPr>
            <a:spLocks noGrp="1"/>
          </p:cNvSpPr>
          <p:nvPr>
            <p:ph type="body" sz="quarter" idx="11"/>
          </p:nvPr>
        </p:nvSpPr>
        <p:spPr/>
        <p:txBody>
          <a:bodyPr/>
          <a:lstStyle/>
          <a:p>
            <a:r>
              <a:rPr lang="en-US" sz="2200" dirty="0" smtClean="0"/>
              <a:t>A firm might have several different methods for producing its goods and services.</a:t>
            </a:r>
          </a:p>
          <a:p>
            <a:endParaRPr lang="en-US" sz="2200" dirty="0" smtClean="0"/>
          </a:p>
          <a:p>
            <a:r>
              <a:rPr lang="en-US" sz="2200" i="1" dirty="0" smtClean="0"/>
              <a:t>Example: A music producer can make a song sound good by</a:t>
            </a:r>
          </a:p>
          <a:p>
            <a:pPr marL="342900" indent="-342900">
              <a:buFont typeface="Arial" panose="020B0604020202020204" pitchFamily="34" charset="0"/>
              <a:buChar char="•"/>
            </a:pPr>
            <a:r>
              <a:rPr lang="en-US" sz="2200" i="1" dirty="0" smtClean="0"/>
              <a:t>Hiring a great singer, and using standard production techniques; or</a:t>
            </a:r>
          </a:p>
          <a:p>
            <a:pPr marL="342900" indent="-342900">
              <a:buFont typeface="Arial" panose="020B0604020202020204" pitchFamily="34" charset="0"/>
              <a:buChar char="•"/>
            </a:pPr>
            <a:r>
              <a:rPr lang="en-US" sz="2200" i="1" dirty="0" smtClean="0"/>
              <a:t>Hiring a mediocre singer, and using Auto-Tune to correct the inaccuracies.</a:t>
            </a:r>
          </a:p>
          <a:p>
            <a:endParaRPr lang="en-US" sz="2200" dirty="0" smtClean="0"/>
          </a:p>
          <a:p>
            <a:r>
              <a:rPr lang="en-US" sz="2200" i="1" dirty="0" smtClean="0"/>
              <a:t>Example: As the cost of manufacturing labor changes, a firm might respond by</a:t>
            </a:r>
          </a:p>
          <a:p>
            <a:pPr marL="342900" indent="-342900">
              <a:buFont typeface="Arial" panose="020B0604020202020204" pitchFamily="34" charset="0"/>
              <a:buChar char="•"/>
            </a:pPr>
            <a:r>
              <a:rPr lang="en-US" sz="2200" i="1" dirty="0" smtClean="0"/>
              <a:t>Changing its production technique to one that employs more machines and fewer workers; or even</a:t>
            </a:r>
          </a:p>
          <a:p>
            <a:pPr marL="342900" indent="-342900">
              <a:buFont typeface="Arial" panose="020B0604020202020204" pitchFamily="34" charset="0"/>
              <a:buChar char="•"/>
            </a:pPr>
            <a:r>
              <a:rPr lang="en-US" sz="2200" i="1" dirty="0" smtClean="0"/>
              <a:t>Moving its factory to a location with cheaper labor</a:t>
            </a:r>
          </a:p>
          <a:p>
            <a:endParaRPr lang="en-US" sz="2200" dirty="0"/>
          </a:p>
        </p:txBody>
      </p:sp>
    </p:spTree>
    <p:extLst>
      <p:ext uri="{BB962C8B-B14F-4D97-AF65-F5344CB8AC3E}">
        <p14:creationId xmlns:p14="http://schemas.microsoft.com/office/powerpoint/2010/main" val="12579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 </a:t>
            </a:r>
            <a:r>
              <a:rPr lang="en-US" i="1" dirty="0"/>
              <a:t>Who will receive</a:t>
            </a:r>
            <a:r>
              <a:rPr lang="en-US" dirty="0"/>
              <a:t> the goods and services?</a:t>
            </a:r>
            <a:br>
              <a:rPr lang="en-US" dirty="0"/>
            </a:br>
            <a:endParaRPr lang="en-US" dirty="0"/>
          </a:p>
        </p:txBody>
      </p:sp>
      <p:sp>
        <p:nvSpPr>
          <p:cNvPr id="3" name="Text Placeholder 2"/>
          <p:cNvSpPr>
            <a:spLocks noGrp="1"/>
          </p:cNvSpPr>
          <p:nvPr>
            <p:ph type="body" sz="quarter" idx="11"/>
          </p:nvPr>
        </p:nvSpPr>
        <p:spPr/>
        <p:txBody>
          <a:bodyPr/>
          <a:lstStyle/>
          <a:p>
            <a:endParaRPr lang="en-US" sz="2200" dirty="0" smtClean="0"/>
          </a:p>
          <a:p>
            <a:r>
              <a:rPr lang="en-US" sz="2200" dirty="0" smtClean="0"/>
              <a:t>The way we are most familiar with in the United States is that people with higher incomes obtain more goods and services.</a:t>
            </a:r>
          </a:p>
          <a:p>
            <a:endParaRPr lang="en-US" sz="2200" dirty="0" smtClean="0"/>
          </a:p>
          <a:p>
            <a:endParaRPr lang="en-US" sz="2200" dirty="0" smtClean="0"/>
          </a:p>
          <a:p>
            <a:r>
              <a:rPr lang="en-US" sz="2200" dirty="0" smtClean="0"/>
              <a:t>Changes in tax and welfare policies change the distribution of income; though people often disagree about the extent to which this “redistribution” is desirable. </a:t>
            </a:r>
            <a:endParaRPr lang="en-US" sz="2200" dirty="0"/>
          </a:p>
        </p:txBody>
      </p:sp>
    </p:spTree>
    <p:extLst>
      <p:ext uri="{BB962C8B-B14F-4D97-AF65-F5344CB8AC3E}">
        <p14:creationId xmlns:p14="http://schemas.microsoft.com/office/powerpoint/2010/main" val="13562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economies</a:t>
            </a:r>
          </a:p>
        </p:txBody>
      </p:sp>
      <p:sp>
        <p:nvSpPr>
          <p:cNvPr id="3" name="Text Placeholder 2"/>
          <p:cNvSpPr>
            <a:spLocks noGrp="1"/>
          </p:cNvSpPr>
          <p:nvPr>
            <p:ph type="body" sz="quarter" idx="11"/>
          </p:nvPr>
        </p:nvSpPr>
        <p:spPr/>
        <p:txBody>
          <a:bodyPr/>
          <a:lstStyle/>
          <a:p>
            <a:r>
              <a:rPr lang="en-US" sz="2200" dirty="0" smtClean="0"/>
              <a:t>Centrally planned economies result when governments decide what to produce, how to produce it, and who received the goods and services.</a:t>
            </a:r>
          </a:p>
          <a:p>
            <a:endParaRPr lang="en-US" sz="2200" dirty="0" smtClean="0"/>
          </a:p>
          <a:p>
            <a:r>
              <a:rPr lang="en-US" sz="2200" dirty="0" smtClean="0"/>
              <a:t>Market economies result when the decisions of households and firms determine what is produced, how it is produced, and who receives the goods and services.</a:t>
            </a:r>
          </a:p>
          <a:p>
            <a:endParaRPr lang="en-US" sz="2200" dirty="0" smtClean="0"/>
          </a:p>
          <a:p>
            <a:r>
              <a:rPr lang="en-US" sz="2200" b="1" dirty="0" smtClean="0"/>
              <a:t>Market</a:t>
            </a:r>
            <a:r>
              <a:rPr lang="en-US" sz="2200" dirty="0" smtClean="0"/>
              <a:t>: A group of buyers and sellers of a good or service</a:t>
            </a:r>
          </a:p>
          <a:p>
            <a:endParaRPr lang="en-US" sz="2200" dirty="0" smtClean="0"/>
          </a:p>
          <a:p>
            <a:r>
              <a:rPr lang="en-US" sz="2200" dirty="0" smtClean="0"/>
              <a:t>Mixed economies have features of both of the above. Most economic decisions result from the interaction of buyers and sellers, but governments play a significant role in the allocation of resources.</a:t>
            </a:r>
            <a:endParaRPr lang="en-US" sz="2200" dirty="0"/>
          </a:p>
        </p:txBody>
      </p:sp>
    </p:spTree>
    <p:extLst>
      <p:ext uri="{BB962C8B-B14F-4D97-AF65-F5344CB8AC3E}">
        <p14:creationId xmlns:p14="http://schemas.microsoft.com/office/powerpoint/2010/main" val="36967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Efficiency of economies</a:t>
            </a:r>
          </a:p>
        </p:txBody>
      </p:sp>
      <p:sp>
        <p:nvSpPr>
          <p:cNvPr id="3" name="Text Placeholder 2"/>
          <p:cNvSpPr>
            <a:spLocks noGrp="1"/>
          </p:cNvSpPr>
          <p:nvPr>
            <p:ph type="body" sz="quarter" idx="11"/>
          </p:nvPr>
        </p:nvSpPr>
        <p:spPr/>
        <p:txBody>
          <a:bodyPr/>
          <a:lstStyle/>
          <a:p>
            <a:r>
              <a:rPr lang="en-US" sz="2200" dirty="0" smtClean="0"/>
              <a:t>Market economies tend to be more efficient than centrally-planned economies.</a:t>
            </a:r>
          </a:p>
          <a:p>
            <a:endParaRPr lang="en-US" sz="2200" dirty="0" smtClean="0"/>
          </a:p>
          <a:p>
            <a:r>
              <a:rPr lang="en-US" sz="2200" dirty="0" smtClean="0"/>
              <a:t>Market economies promote:</a:t>
            </a:r>
          </a:p>
          <a:p>
            <a:r>
              <a:rPr lang="en-US" sz="2200" b="1" dirty="0" smtClean="0"/>
              <a:t>Productive efficiency</a:t>
            </a:r>
            <a:r>
              <a:rPr lang="en-US" sz="2200" dirty="0" smtClean="0"/>
              <a:t>, where goods or services are produced at the lowest possible cost; and</a:t>
            </a:r>
          </a:p>
          <a:p>
            <a:r>
              <a:rPr lang="en-US" sz="2200" b="1" dirty="0" err="1" smtClean="0"/>
              <a:t>Allocative</a:t>
            </a:r>
            <a:r>
              <a:rPr lang="en-US" sz="2200" b="1" dirty="0" smtClean="0"/>
              <a:t> efficiency</a:t>
            </a:r>
            <a:r>
              <a:rPr lang="en-US" sz="2200" dirty="0" smtClean="0"/>
              <a:t>, where production is consistent with consumer preferences: the marginal benefit of production is equal to its marginal cost</a:t>
            </a:r>
          </a:p>
          <a:p>
            <a:endParaRPr lang="en-US" sz="2200" dirty="0" smtClean="0"/>
          </a:p>
          <a:p>
            <a:r>
              <a:rPr lang="en-US" sz="2200" dirty="0" smtClean="0"/>
              <a:t>These efficiencies come about because all transactions result from voluntary exchange: transactions that make both the buyer and seller better off.</a:t>
            </a:r>
            <a:endParaRPr lang="en-US" sz="2200" dirty="0"/>
          </a:p>
        </p:txBody>
      </p:sp>
    </p:spTree>
    <p:extLst>
      <p:ext uri="{BB962C8B-B14F-4D97-AF65-F5344CB8AC3E}">
        <p14:creationId xmlns:p14="http://schemas.microsoft.com/office/powerpoint/2010/main" val="373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Caveats about market economies</a:t>
            </a:r>
          </a:p>
        </p:txBody>
      </p:sp>
      <p:sp>
        <p:nvSpPr>
          <p:cNvPr id="3" name="Text Placeholder 2"/>
          <p:cNvSpPr>
            <a:spLocks noGrp="1"/>
          </p:cNvSpPr>
          <p:nvPr>
            <p:ph type="body" sz="quarter" idx="11"/>
          </p:nvPr>
        </p:nvSpPr>
        <p:spPr/>
        <p:txBody>
          <a:bodyPr/>
          <a:lstStyle/>
          <a:p>
            <a:r>
              <a:rPr lang="en-US" sz="2200" dirty="0" smtClean="0"/>
              <a:t>Markets may not result in fully efficient outcomes. For example:</a:t>
            </a:r>
          </a:p>
          <a:p>
            <a:pPr marL="342900" indent="-342900">
              <a:buFont typeface="Arial" panose="020B0604020202020204" pitchFamily="34" charset="0"/>
              <a:buChar char="•"/>
            </a:pPr>
            <a:r>
              <a:rPr lang="en-US" sz="2200" dirty="0" smtClean="0"/>
              <a:t>People might not immediately do things in the most efficient way</a:t>
            </a:r>
          </a:p>
          <a:p>
            <a:pPr marL="342900" indent="-342900">
              <a:buFont typeface="Arial" panose="020B0604020202020204" pitchFamily="34" charset="0"/>
              <a:buChar char="•"/>
            </a:pPr>
            <a:r>
              <a:rPr lang="en-US" sz="2200" dirty="0" smtClean="0"/>
              <a:t>Governments might interfere with market outcomes</a:t>
            </a:r>
          </a:p>
          <a:p>
            <a:pPr marL="342900" indent="-342900">
              <a:buFont typeface="Arial" panose="020B0604020202020204" pitchFamily="34" charset="0"/>
              <a:buChar char="•"/>
            </a:pPr>
            <a:r>
              <a:rPr lang="en-US" sz="2200" dirty="0" smtClean="0"/>
              <a:t>Market outcomes might ignore the desires of people who are not involved in transactions – ex: pollution</a:t>
            </a:r>
          </a:p>
          <a:p>
            <a:endParaRPr lang="en-US" sz="2200" dirty="0" smtClean="0"/>
          </a:p>
          <a:p>
            <a:endParaRPr lang="en-US" sz="2200" dirty="0" smtClean="0"/>
          </a:p>
          <a:p>
            <a:r>
              <a:rPr lang="en-US" sz="2200" dirty="0" smtClean="0"/>
              <a:t>Economically efficient outcomes may not be the most desirable. Markets result in high inequality; some people prefer more equity, i.e. fairer distribution of economic benefits.</a:t>
            </a:r>
            <a:endParaRPr lang="en-US" sz="2200" dirty="0"/>
          </a:p>
        </p:txBody>
      </p:sp>
    </p:spTree>
    <p:extLst>
      <p:ext uri="{BB962C8B-B14F-4D97-AF65-F5344CB8AC3E}">
        <p14:creationId xmlns:p14="http://schemas.microsoft.com/office/powerpoint/2010/main" val="16008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Models</a:t>
            </a:r>
            <a:endParaRPr lang="en-US" dirty="0"/>
          </a:p>
        </p:txBody>
      </p:sp>
      <p:sp>
        <p:nvSpPr>
          <p:cNvPr id="3" name="Content Placeholder 2"/>
          <p:cNvSpPr>
            <a:spLocks noGrp="1"/>
          </p:cNvSpPr>
          <p:nvPr>
            <p:ph sz="quarter" idx="10"/>
          </p:nvPr>
        </p:nvSpPr>
        <p:spPr/>
        <p:txBody>
          <a:bodyPr/>
          <a:lstStyle/>
          <a:p>
            <a:r>
              <a:rPr lang="en-US" dirty="0" smtClean="0"/>
              <a:t>1.3</a:t>
            </a:r>
            <a:endParaRPr lang="en-US" dirty="0"/>
          </a:p>
        </p:txBody>
      </p:sp>
      <p:sp>
        <p:nvSpPr>
          <p:cNvPr id="4" name="Text Placeholder 3"/>
          <p:cNvSpPr>
            <a:spLocks noGrp="1"/>
          </p:cNvSpPr>
          <p:nvPr>
            <p:ph type="body" sz="quarter" idx="11"/>
          </p:nvPr>
        </p:nvSpPr>
        <p:spPr/>
        <p:txBody>
          <a:bodyPr/>
          <a:lstStyle/>
          <a:p>
            <a:r>
              <a:rPr lang="en-US" dirty="0"/>
              <a:t>Understand the role of models in economic analysis</a:t>
            </a:r>
            <a:r>
              <a:rPr lang="en-US" dirty="0" smtClean="0"/>
              <a:t>.</a:t>
            </a:r>
            <a:endParaRPr lang="en-US" dirty="0"/>
          </a:p>
        </p:txBody>
      </p:sp>
    </p:spTree>
    <p:extLst>
      <p:ext uri="{BB962C8B-B14F-4D97-AF65-F5344CB8AC3E}">
        <p14:creationId xmlns:p14="http://schemas.microsoft.com/office/powerpoint/2010/main" val="312723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 models</a:t>
            </a:r>
            <a:endParaRPr lang="en-US" dirty="0"/>
          </a:p>
        </p:txBody>
      </p:sp>
      <p:sp>
        <p:nvSpPr>
          <p:cNvPr id="3" name="Text Placeholder 2"/>
          <p:cNvSpPr>
            <a:spLocks noGrp="1"/>
          </p:cNvSpPr>
          <p:nvPr>
            <p:ph type="body" sz="quarter" idx="11"/>
          </p:nvPr>
        </p:nvSpPr>
        <p:spPr/>
        <p:txBody>
          <a:bodyPr/>
          <a:lstStyle/>
          <a:p>
            <a:r>
              <a:rPr lang="en-US" sz="2200" dirty="0" smtClean="0"/>
              <a:t>Economists develop economic models to analyze real-world issues.</a:t>
            </a:r>
          </a:p>
          <a:p>
            <a:endParaRPr lang="en-US" sz="2200" dirty="0" smtClean="0"/>
          </a:p>
          <a:p>
            <a:r>
              <a:rPr lang="en-US" sz="2200" dirty="0" smtClean="0"/>
              <a:t>Building an economic model often follows these steps:</a:t>
            </a:r>
          </a:p>
          <a:p>
            <a:endParaRPr lang="en-US" sz="2200" dirty="0" smtClean="0"/>
          </a:p>
          <a:p>
            <a:pPr marL="914400" lvl="1" indent="-457200">
              <a:buFont typeface="+mj-lt"/>
              <a:buAutoNum type="arabicPeriod"/>
            </a:pPr>
            <a:r>
              <a:rPr lang="en-US" sz="2200" dirty="0" smtClean="0"/>
              <a:t>Decide on the assumptions to use in developing the model.</a:t>
            </a:r>
          </a:p>
          <a:p>
            <a:pPr marL="914400" lvl="1" indent="-457200">
              <a:buFont typeface="+mj-lt"/>
              <a:buAutoNum type="arabicPeriod"/>
            </a:pPr>
            <a:r>
              <a:rPr lang="en-US" sz="2200" dirty="0" smtClean="0"/>
              <a:t>Formulate a testable hypothesis.</a:t>
            </a:r>
          </a:p>
          <a:p>
            <a:pPr marL="914400" lvl="1" indent="-457200">
              <a:buFont typeface="+mj-lt"/>
              <a:buAutoNum type="arabicPeriod"/>
            </a:pPr>
            <a:r>
              <a:rPr lang="en-US" sz="2200" dirty="0" smtClean="0"/>
              <a:t>Use economic data to test the hypothesis.</a:t>
            </a:r>
          </a:p>
          <a:p>
            <a:pPr marL="914400" lvl="1" indent="-457200">
              <a:buFont typeface="+mj-lt"/>
              <a:buAutoNum type="arabicPeriod"/>
            </a:pPr>
            <a:r>
              <a:rPr lang="en-US" sz="2200" dirty="0" smtClean="0"/>
              <a:t>Revise the model if it fails to explain the economic data well.</a:t>
            </a:r>
          </a:p>
          <a:p>
            <a:pPr marL="914400" lvl="1" indent="-457200">
              <a:buFont typeface="+mj-lt"/>
              <a:buAutoNum type="arabicPeriod"/>
            </a:pPr>
            <a:r>
              <a:rPr lang="en-US" sz="2200" dirty="0" smtClean="0"/>
              <a:t>Retain the revised model to help answer similar economic questions in the future.</a:t>
            </a:r>
            <a:endParaRPr lang="en-US" sz="2200" dirty="0"/>
          </a:p>
        </p:txBody>
      </p:sp>
    </p:spTree>
    <p:extLst>
      <p:ext uri="{BB962C8B-B14F-4D97-AF65-F5344CB8AC3E}">
        <p14:creationId xmlns:p14="http://schemas.microsoft.com/office/powerpoint/2010/main" val="594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features of economic models</a:t>
            </a:r>
          </a:p>
        </p:txBody>
      </p:sp>
      <p:sp>
        <p:nvSpPr>
          <p:cNvPr id="3" name="Text Placeholder 2"/>
          <p:cNvSpPr>
            <a:spLocks noGrp="1"/>
          </p:cNvSpPr>
          <p:nvPr>
            <p:ph type="body" sz="quarter" idx="11"/>
          </p:nvPr>
        </p:nvSpPr>
        <p:spPr/>
        <p:txBody>
          <a:bodyPr/>
          <a:lstStyle/>
          <a:p>
            <a:r>
              <a:rPr lang="en-US" sz="2200" b="1" dirty="0" smtClean="0"/>
              <a:t>Assumptions and simplifications</a:t>
            </a:r>
            <a:r>
              <a:rPr lang="en-US" sz="2200" dirty="0" smtClean="0"/>
              <a:t>: every model needs them in order to be useful.</a:t>
            </a:r>
          </a:p>
          <a:p>
            <a:endParaRPr lang="en-US" sz="2200" dirty="0" smtClean="0"/>
          </a:p>
          <a:p>
            <a:r>
              <a:rPr lang="en-US" sz="2200" b="1" dirty="0" smtClean="0"/>
              <a:t>Testability</a:t>
            </a:r>
            <a:r>
              <a:rPr lang="en-US" sz="2200" dirty="0" smtClean="0"/>
              <a:t>: good models generate testable predictions, which can be verified or disproven using data.</a:t>
            </a:r>
          </a:p>
          <a:p>
            <a:endParaRPr lang="en-US" sz="2200" dirty="0" smtClean="0"/>
          </a:p>
          <a:p>
            <a:r>
              <a:rPr lang="en-US" sz="2200" b="1" dirty="0" smtClean="0"/>
              <a:t>Economic variables</a:t>
            </a:r>
            <a:r>
              <a:rPr lang="en-US" sz="2200" dirty="0" smtClean="0"/>
              <a:t>: something measurable that can have different values, such as the incomes of doctors.</a:t>
            </a:r>
          </a:p>
        </p:txBody>
      </p:sp>
    </p:spTree>
    <p:extLst>
      <p:ext uri="{BB962C8B-B14F-4D97-AF65-F5344CB8AC3E}">
        <p14:creationId xmlns:p14="http://schemas.microsoft.com/office/powerpoint/2010/main" val="29319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br>
              <a:rPr lang="en-US" dirty="0" smtClean="0"/>
            </a:br>
            <a:r>
              <a:rPr lang="en-US" b="0" dirty="0" smtClean="0"/>
              <a:t>Foundations and Models</a:t>
            </a:r>
            <a:endParaRPr lang="en-US" dirty="0"/>
          </a:p>
        </p:txBody>
      </p:sp>
    </p:spTree>
    <p:extLst>
      <p:ext uri="{BB962C8B-B14F-4D97-AF65-F5344CB8AC3E}">
        <p14:creationId xmlns:p14="http://schemas.microsoft.com/office/powerpoint/2010/main" val="381776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scientific nature of economics</a:t>
            </a:r>
            <a:br>
              <a:rPr lang="en-US" dirty="0"/>
            </a:br>
            <a:endParaRPr lang="en-US" dirty="0"/>
          </a:p>
        </p:txBody>
      </p:sp>
      <p:sp>
        <p:nvSpPr>
          <p:cNvPr id="3" name="Text Placeholder 2"/>
          <p:cNvSpPr>
            <a:spLocks noGrp="1"/>
          </p:cNvSpPr>
          <p:nvPr>
            <p:ph type="body" sz="quarter" idx="11"/>
          </p:nvPr>
        </p:nvSpPr>
        <p:spPr/>
        <p:txBody>
          <a:bodyPr/>
          <a:lstStyle/>
          <a:p>
            <a:r>
              <a:rPr lang="en-US" sz="2200" dirty="0" smtClean="0"/>
              <a:t>Economists try to mimic natural scientists by using the scientific method. But economics is a social science; studying the behavior of people is often tricky.</a:t>
            </a:r>
          </a:p>
          <a:p>
            <a:endParaRPr lang="en-US" sz="2200" dirty="0" smtClean="0"/>
          </a:p>
          <a:p>
            <a:r>
              <a:rPr lang="en-US" sz="2200" dirty="0" smtClean="0"/>
              <a:t>When analyzing human behavior, we can perform:</a:t>
            </a:r>
          </a:p>
          <a:p>
            <a:pPr marL="342900" indent="-342900">
              <a:buFont typeface="Arial" panose="020B0604020202020204" pitchFamily="34" charset="0"/>
              <a:buChar char="•"/>
            </a:pPr>
            <a:r>
              <a:rPr lang="en-US" sz="2200" b="1" dirty="0" smtClean="0"/>
              <a:t>Positive analysis</a:t>
            </a:r>
            <a:r>
              <a:rPr lang="en-US" sz="2200" dirty="0" smtClean="0"/>
              <a:t>: the study of “what is?”; and/or</a:t>
            </a:r>
          </a:p>
          <a:p>
            <a:pPr marL="342900" indent="-342900">
              <a:buFont typeface="Arial" panose="020B0604020202020204" pitchFamily="34" charset="0"/>
              <a:buChar char="•"/>
            </a:pPr>
            <a:r>
              <a:rPr lang="en-US" sz="2200" b="1" dirty="0" smtClean="0"/>
              <a:t>Normative analysis</a:t>
            </a:r>
            <a:r>
              <a:rPr lang="en-US" sz="2200" dirty="0"/>
              <a:t>:</a:t>
            </a:r>
            <a:r>
              <a:rPr lang="en-US" sz="2200" dirty="0" smtClean="0"/>
              <a:t> the study of “what ought to be?”</a:t>
            </a:r>
          </a:p>
          <a:p>
            <a:endParaRPr lang="en-US" sz="2200" dirty="0" smtClean="0"/>
          </a:p>
          <a:p>
            <a:r>
              <a:rPr lang="en-US" sz="2200" dirty="0" smtClean="0"/>
              <a:t>Economists generally perform positive analysis.</a:t>
            </a:r>
            <a:endParaRPr lang="en-US" sz="2200" dirty="0"/>
          </a:p>
        </p:txBody>
      </p:sp>
    </p:spTree>
    <p:extLst>
      <p:ext uri="{BB962C8B-B14F-4D97-AF65-F5344CB8AC3E}">
        <p14:creationId xmlns:p14="http://schemas.microsoft.com/office/powerpoint/2010/main" val="36605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Should medical school be free?</a:t>
            </a:r>
            <a:endParaRPr lang="en-US" dirty="0"/>
          </a:p>
        </p:txBody>
      </p:sp>
      <p:sp>
        <p:nvSpPr>
          <p:cNvPr id="5" name="Text Placeholder 4"/>
          <p:cNvSpPr>
            <a:spLocks noGrp="1"/>
          </p:cNvSpPr>
          <p:nvPr>
            <p:ph type="body" sz="quarter" idx="11"/>
          </p:nvPr>
        </p:nvSpPr>
        <p:spPr/>
        <p:txBody>
          <a:bodyPr/>
          <a:lstStyle/>
          <a:p>
            <a:r>
              <a:rPr lang="en-US" sz="2200" dirty="0" smtClean="0"/>
              <a:t>Forecasts indicate a significant shortage of doctors, especially primary care physicians, by 2020.</a:t>
            </a:r>
          </a:p>
          <a:p>
            <a:endParaRPr lang="en-US" sz="2200" dirty="0" smtClean="0"/>
          </a:p>
          <a:p>
            <a:r>
              <a:rPr lang="en-US" sz="2200" dirty="0" smtClean="0"/>
              <a:t>High costs of medical school may:</a:t>
            </a:r>
          </a:p>
          <a:p>
            <a:pPr marL="342900" indent="-342900">
              <a:buFont typeface="Arial" panose="020B0604020202020204" pitchFamily="34" charset="0"/>
              <a:buChar char="•"/>
            </a:pPr>
            <a:r>
              <a:rPr lang="en-US" sz="2200" dirty="0" smtClean="0"/>
              <a:t>Prevent some people from becoming doctors</a:t>
            </a:r>
          </a:p>
          <a:p>
            <a:pPr marL="342900" indent="-342900">
              <a:buFont typeface="Arial" panose="020B0604020202020204" pitchFamily="34" charset="0"/>
              <a:buChar char="•"/>
            </a:pPr>
            <a:r>
              <a:rPr lang="en-US" sz="2200" dirty="0" smtClean="0"/>
              <a:t>Lead people to pursue lucrative specialties instead of primary care</a:t>
            </a:r>
          </a:p>
          <a:p>
            <a:endParaRPr lang="en-US" sz="2200" dirty="0" smtClean="0"/>
          </a:p>
          <a:p>
            <a:r>
              <a:rPr lang="en-US" sz="2200" dirty="0" smtClean="0"/>
              <a:t>Would more people become primary care physicians if medical school were free? And if so, would it be worth the cost?</a:t>
            </a:r>
          </a:p>
          <a:p>
            <a:endParaRPr lang="en-US" sz="2200" dirty="0" smtClean="0"/>
          </a:p>
          <a:p>
            <a:r>
              <a:rPr lang="en-US" sz="2200" dirty="0" smtClean="0"/>
              <a:t>Economic models can find answers to the positive aspects of this debate.</a:t>
            </a:r>
            <a:endParaRPr lang="en-US" sz="2200" dirty="0"/>
          </a:p>
        </p:txBody>
      </p:sp>
    </p:spTree>
    <p:extLst>
      <p:ext uri="{BB962C8B-B14F-4D97-AF65-F5344CB8AC3E}">
        <p14:creationId xmlns:p14="http://schemas.microsoft.com/office/powerpoint/2010/main" val="84868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wipe(left)">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Microeconomics and Macroeconomics</a:t>
            </a:r>
            <a:endParaRPr lang="en-US" dirty="0"/>
          </a:p>
        </p:txBody>
      </p:sp>
      <p:sp>
        <p:nvSpPr>
          <p:cNvPr id="3" name="Content Placeholder 2"/>
          <p:cNvSpPr>
            <a:spLocks noGrp="1"/>
          </p:cNvSpPr>
          <p:nvPr>
            <p:ph sz="quarter" idx="10"/>
          </p:nvPr>
        </p:nvSpPr>
        <p:spPr/>
        <p:txBody>
          <a:bodyPr/>
          <a:lstStyle/>
          <a:p>
            <a:r>
              <a:rPr lang="en-US" dirty="0" smtClean="0"/>
              <a:t>1.4</a:t>
            </a:r>
            <a:endParaRPr lang="en-US" dirty="0"/>
          </a:p>
        </p:txBody>
      </p:sp>
      <p:sp>
        <p:nvSpPr>
          <p:cNvPr id="4" name="Text Placeholder 3"/>
          <p:cNvSpPr>
            <a:spLocks noGrp="1"/>
          </p:cNvSpPr>
          <p:nvPr>
            <p:ph type="body" sz="quarter" idx="11"/>
          </p:nvPr>
        </p:nvSpPr>
        <p:spPr/>
        <p:txBody>
          <a:bodyPr/>
          <a:lstStyle/>
          <a:p>
            <a:r>
              <a:rPr lang="en-US" dirty="0">
                <a:solidFill>
                  <a:srgbClr val="0064B3"/>
                </a:solidFill>
              </a:rPr>
              <a:t>Distinguish between microeconomics and macroeconomics</a:t>
            </a:r>
            <a:r>
              <a:rPr lang="en-US" dirty="0" smtClean="0">
                <a:solidFill>
                  <a:srgbClr val="0064B3"/>
                </a:solidFill>
              </a:rPr>
              <a:t>.</a:t>
            </a:r>
            <a:endParaRPr lang="en-US" dirty="0">
              <a:solidFill>
                <a:srgbClr val="0064B3"/>
              </a:solidFill>
            </a:endParaRPr>
          </a:p>
        </p:txBody>
      </p:sp>
    </p:spTree>
    <p:extLst>
      <p:ext uri="{BB962C8B-B14F-4D97-AF65-F5344CB8AC3E}">
        <p14:creationId xmlns:p14="http://schemas.microsoft.com/office/powerpoint/2010/main" val="3724699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Microeconomics and macroeconomics</a:t>
            </a:r>
            <a:br>
              <a:rPr lang="en-US" dirty="0"/>
            </a:br>
            <a:endParaRPr lang="en-US" dirty="0"/>
          </a:p>
        </p:txBody>
      </p:sp>
      <p:sp>
        <p:nvSpPr>
          <p:cNvPr id="3" name="Text Placeholder 2"/>
          <p:cNvSpPr>
            <a:spLocks noGrp="1"/>
          </p:cNvSpPr>
          <p:nvPr>
            <p:ph type="body" sz="quarter" idx="11"/>
          </p:nvPr>
        </p:nvSpPr>
        <p:spPr/>
        <p:txBody>
          <a:bodyPr/>
          <a:lstStyle/>
          <a:p>
            <a:r>
              <a:rPr lang="en-US" sz="2200" b="1" dirty="0" smtClean="0"/>
              <a:t>Microeconomics</a:t>
            </a:r>
            <a:r>
              <a:rPr lang="en-US" sz="2200" dirty="0" smtClean="0"/>
              <a:t> is the study of</a:t>
            </a:r>
          </a:p>
          <a:p>
            <a:pPr marL="342900" indent="-342900">
              <a:buFont typeface="Arial" panose="020B0604020202020204" pitchFamily="34" charset="0"/>
              <a:buChar char="•"/>
            </a:pPr>
            <a:r>
              <a:rPr lang="en-US" sz="2200" dirty="0" smtClean="0"/>
              <a:t>how households and firms make choices,</a:t>
            </a:r>
          </a:p>
          <a:p>
            <a:pPr marL="342900" indent="-342900">
              <a:buFont typeface="Arial" panose="020B0604020202020204" pitchFamily="34" charset="0"/>
              <a:buChar char="•"/>
            </a:pPr>
            <a:r>
              <a:rPr lang="en-US" sz="2200" dirty="0" smtClean="0"/>
              <a:t>how they interact in markets, and </a:t>
            </a:r>
          </a:p>
          <a:p>
            <a:pPr marL="342900" indent="-342900">
              <a:buFont typeface="Arial" panose="020B0604020202020204" pitchFamily="34" charset="0"/>
              <a:buChar char="•"/>
            </a:pPr>
            <a:r>
              <a:rPr lang="en-US" sz="2200" dirty="0" smtClean="0"/>
              <a:t>how the government attempts to influence their choices</a:t>
            </a:r>
          </a:p>
          <a:p>
            <a:endParaRPr lang="en-US" sz="2200" dirty="0" smtClean="0"/>
          </a:p>
          <a:p>
            <a:endParaRPr lang="en-US" sz="2200" dirty="0" smtClean="0"/>
          </a:p>
          <a:p>
            <a:r>
              <a:rPr lang="en-US" sz="2200" b="1" dirty="0" smtClean="0"/>
              <a:t>Macroeconomics</a:t>
            </a:r>
            <a:r>
              <a:rPr lang="en-US" sz="2200" dirty="0" smtClean="0"/>
              <a:t> is the study of the economy as a whole, including topics such as inflation, unemployment, and economic growth.</a:t>
            </a:r>
          </a:p>
        </p:txBody>
      </p:sp>
    </p:spTree>
    <p:extLst>
      <p:ext uri="{BB962C8B-B14F-4D97-AF65-F5344CB8AC3E}">
        <p14:creationId xmlns:p14="http://schemas.microsoft.com/office/powerpoint/2010/main" val="413473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Preview of Important Economic Terms</a:t>
            </a:r>
            <a:endParaRPr lang="en-US" dirty="0"/>
          </a:p>
        </p:txBody>
      </p:sp>
      <p:sp>
        <p:nvSpPr>
          <p:cNvPr id="3" name="Content Placeholder 2"/>
          <p:cNvSpPr>
            <a:spLocks noGrp="1"/>
          </p:cNvSpPr>
          <p:nvPr>
            <p:ph sz="quarter" idx="10"/>
          </p:nvPr>
        </p:nvSpPr>
        <p:spPr/>
        <p:txBody>
          <a:bodyPr/>
          <a:lstStyle/>
          <a:p>
            <a:r>
              <a:rPr lang="en-US" dirty="0" smtClean="0"/>
              <a:t>1.5</a:t>
            </a:r>
            <a:endParaRPr lang="en-US" dirty="0"/>
          </a:p>
        </p:txBody>
      </p:sp>
      <p:sp>
        <p:nvSpPr>
          <p:cNvPr id="4" name="Text Placeholder 3"/>
          <p:cNvSpPr>
            <a:spLocks noGrp="1"/>
          </p:cNvSpPr>
          <p:nvPr>
            <p:ph type="body" sz="quarter" idx="11"/>
          </p:nvPr>
        </p:nvSpPr>
        <p:spPr/>
        <p:txBody>
          <a:bodyPr/>
          <a:lstStyle/>
          <a:p>
            <a:r>
              <a:rPr lang="en-US" dirty="0"/>
              <a:t>Define important economic terms</a:t>
            </a:r>
            <a:r>
              <a:rPr lang="en-US" dirty="0" smtClean="0"/>
              <a:t>.</a:t>
            </a:r>
            <a:endParaRPr lang="en-US" dirty="0"/>
          </a:p>
        </p:txBody>
      </p:sp>
    </p:spTree>
    <p:extLst>
      <p:ext uri="{BB962C8B-B14F-4D97-AF65-F5344CB8AC3E}">
        <p14:creationId xmlns:p14="http://schemas.microsoft.com/office/powerpoint/2010/main" val="3876467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Terminology in </a:t>
            </a:r>
            <a:r>
              <a:rPr lang="en-US" dirty="0" smtClean="0"/>
              <a:t>economics</a:t>
            </a:r>
            <a:endParaRPr lang="en-US" b="1" dirty="0"/>
          </a:p>
        </p:txBody>
      </p:sp>
      <p:sp>
        <p:nvSpPr>
          <p:cNvPr id="3" name="Text Placeholder 2"/>
          <p:cNvSpPr>
            <a:spLocks noGrp="1"/>
          </p:cNvSpPr>
          <p:nvPr>
            <p:ph type="body" sz="quarter" idx="11"/>
          </p:nvPr>
        </p:nvSpPr>
        <p:spPr/>
        <p:txBody>
          <a:bodyPr/>
          <a:lstStyle/>
          <a:p>
            <a:r>
              <a:rPr lang="en-US" sz="2200" dirty="0" smtClean="0"/>
              <a:t>Like all fields of study, economics uses terms or jargon with specific, precise meanings.</a:t>
            </a:r>
          </a:p>
          <a:p>
            <a:endParaRPr lang="en-US" sz="2200" dirty="0" smtClean="0"/>
          </a:p>
          <a:p>
            <a:r>
              <a:rPr lang="en-US" sz="2200" dirty="0" smtClean="0"/>
              <a:t>Sometimes these terms will be used in ways that differ even from closely related disciplines.</a:t>
            </a:r>
          </a:p>
          <a:p>
            <a:endParaRPr lang="en-US" sz="2200" dirty="0" smtClean="0"/>
          </a:p>
          <a:p>
            <a:r>
              <a:rPr lang="en-US" sz="2200" dirty="0" smtClean="0"/>
              <a:t>Examples:</a:t>
            </a:r>
          </a:p>
          <a:p>
            <a:r>
              <a:rPr lang="en-US" sz="2200" b="1" dirty="0" smtClean="0"/>
              <a:t>Technology</a:t>
            </a:r>
            <a:r>
              <a:rPr lang="en-US" sz="2200" dirty="0" smtClean="0"/>
              <a:t>: the processes a firm uses for turning inputs into outputs of goods and services</a:t>
            </a:r>
          </a:p>
          <a:p>
            <a:r>
              <a:rPr lang="en-US" sz="2200" b="1" dirty="0" smtClean="0"/>
              <a:t>Capital</a:t>
            </a:r>
            <a:r>
              <a:rPr lang="en-US" sz="2200" dirty="0" smtClean="0"/>
              <a:t>: manufactured goods that are used to produce other goods and services</a:t>
            </a:r>
          </a:p>
          <a:p>
            <a:endParaRPr lang="en-US" sz="2200" dirty="0" smtClean="0"/>
          </a:p>
          <a:p>
            <a:r>
              <a:rPr lang="en-US" sz="2200" dirty="0" smtClean="0"/>
              <a:t>Pay close attention to terms defined in class and in the textbook!</a:t>
            </a:r>
            <a:endParaRPr lang="en-US" sz="2200" dirty="0"/>
          </a:p>
        </p:txBody>
      </p:sp>
    </p:spTree>
    <p:extLst>
      <p:ext uri="{BB962C8B-B14F-4D97-AF65-F5344CB8AC3E}">
        <p14:creationId xmlns:p14="http://schemas.microsoft.com/office/powerpoint/2010/main" val="23214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misconceptions to </a:t>
            </a:r>
            <a:r>
              <a:rPr lang="en-US" dirty="0" smtClean="0"/>
              <a:t>avoid</a:t>
            </a:r>
            <a:endParaRPr lang="en-US" dirty="0"/>
          </a:p>
        </p:txBody>
      </p:sp>
      <p:sp>
        <p:nvSpPr>
          <p:cNvPr id="3" name="Text Placeholder 2"/>
          <p:cNvSpPr>
            <a:spLocks noGrp="1"/>
          </p:cNvSpPr>
          <p:nvPr>
            <p:ph type="body" sz="quarter" idx="11"/>
          </p:nvPr>
        </p:nvSpPr>
        <p:spPr/>
        <p:txBody>
          <a:bodyPr/>
          <a:lstStyle/>
          <a:p>
            <a:endParaRPr lang="en-US" sz="2200" dirty="0" smtClean="0"/>
          </a:p>
          <a:p>
            <a:endParaRPr lang="en-US" sz="2200" dirty="0" smtClean="0"/>
          </a:p>
          <a:p>
            <a:r>
              <a:rPr lang="en-US" sz="2200" dirty="0" smtClean="0"/>
              <a:t>Believing economics is only about money.</a:t>
            </a:r>
          </a:p>
          <a:p>
            <a:endParaRPr lang="en-US" sz="2200" dirty="0" smtClean="0"/>
          </a:p>
          <a:p>
            <a:r>
              <a:rPr lang="en-US" sz="2200" dirty="0" smtClean="0"/>
              <a:t>Confusing positive and normative analysis.</a:t>
            </a:r>
          </a:p>
          <a:p>
            <a:endParaRPr lang="en-US" sz="2200" dirty="0" smtClean="0"/>
          </a:p>
          <a:p>
            <a:r>
              <a:rPr lang="en-US" sz="2200" dirty="0" smtClean="0"/>
              <a:t>Assuming familiar meanings for economic terms.</a:t>
            </a:r>
          </a:p>
        </p:txBody>
      </p:sp>
    </p:spTree>
    <p:extLst>
      <p:ext uri="{BB962C8B-B14F-4D97-AF65-F5344CB8AC3E}">
        <p14:creationId xmlns:p14="http://schemas.microsoft.com/office/powerpoint/2010/main" val="26530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Appendix: Using graphs and </a:t>
            </a:r>
            <a:r>
              <a:rPr lang="en-US" dirty="0" err="1" smtClean="0">
                <a:solidFill>
                  <a:srgbClr val="0066B3"/>
                </a:solidFill>
              </a:rPr>
              <a:t>fomulas</a:t>
            </a:r>
            <a:endParaRPr lang="en-US" dirty="0"/>
          </a:p>
        </p:txBody>
      </p:sp>
      <p:sp>
        <p:nvSpPr>
          <p:cNvPr id="4" name="Text Placeholder 3"/>
          <p:cNvSpPr>
            <a:spLocks noGrp="1"/>
          </p:cNvSpPr>
          <p:nvPr>
            <p:ph type="body" sz="quarter" idx="11"/>
          </p:nvPr>
        </p:nvSpPr>
        <p:spPr/>
        <p:txBody>
          <a:bodyPr/>
          <a:lstStyle/>
          <a:p>
            <a:r>
              <a:rPr lang="en-US" dirty="0"/>
              <a:t>Review the use of graphs and formulas. </a:t>
            </a:r>
          </a:p>
          <a:p>
            <a:endParaRPr lang="en-US" dirty="0"/>
          </a:p>
        </p:txBody>
      </p:sp>
    </p:spTree>
    <p:extLst>
      <p:ext uri="{BB962C8B-B14F-4D97-AF65-F5344CB8AC3E}">
        <p14:creationId xmlns:p14="http://schemas.microsoft.com/office/powerpoint/2010/main" val="2233049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 map as a graphical model</a:t>
            </a:r>
            <a:br>
              <a:rPr lang="en-US" dirty="0"/>
            </a:br>
            <a:endParaRPr lang="en-US" dirty="0"/>
          </a:p>
        </p:txBody>
      </p:sp>
      <p:sp>
        <p:nvSpPr>
          <p:cNvPr id="3" name="Text Placeholder 2"/>
          <p:cNvSpPr>
            <a:spLocks noGrp="1"/>
          </p:cNvSpPr>
          <p:nvPr>
            <p:ph type="body" sz="quarter" idx="11"/>
          </p:nvPr>
        </p:nvSpPr>
        <p:spPr>
          <a:xfrm>
            <a:off x="152400" y="838200"/>
            <a:ext cx="3352800" cy="5638800"/>
          </a:xfrm>
        </p:spPr>
        <p:txBody>
          <a:bodyPr/>
          <a:lstStyle/>
          <a:p>
            <a:r>
              <a:rPr lang="en-US" sz="2200" dirty="0" smtClean="0"/>
              <a:t>A map is a simplified model of reality, showing essential details only.</a:t>
            </a:r>
          </a:p>
          <a:p>
            <a:endParaRPr lang="en-US" sz="2200" dirty="0" smtClean="0"/>
          </a:p>
          <a:p>
            <a:r>
              <a:rPr lang="en-US" sz="2200" dirty="0" smtClean="0"/>
              <a:t>Economic models, with features like graphs and formulas, can help us understand economic situations just like a map helps us to understand the geographic layout of a city.</a:t>
            </a:r>
          </a:p>
        </p:txBody>
      </p:sp>
      <p:sp>
        <p:nvSpPr>
          <p:cNvPr id="4" name="Text Placeholder 3"/>
          <p:cNvSpPr>
            <a:spLocks noGrp="1"/>
          </p:cNvSpPr>
          <p:nvPr>
            <p:ph type="body" sz="quarter" idx="12"/>
          </p:nvPr>
        </p:nvSpPr>
        <p:spPr>
          <a:xfrm>
            <a:off x="4038600" y="5562600"/>
            <a:ext cx="4119563" cy="449263"/>
          </a:xfrm>
        </p:spPr>
        <p:txBody>
          <a:bodyPr/>
          <a:lstStyle/>
          <a:p>
            <a:r>
              <a:rPr lang="en-US" dirty="0" smtClean="0"/>
              <a:t>Street map of New York City.</a:t>
            </a:r>
            <a:br>
              <a:rPr lang="en-US" dirty="0" smtClean="0"/>
            </a:br>
            <a:r>
              <a:rPr lang="en-US" dirty="0" smtClean="0"/>
              <a:t>Copyright © 2011 City Maps Inc.</a:t>
            </a:r>
            <a:endParaRPr lang="en-US" dirty="0"/>
          </a:p>
        </p:txBody>
      </p:sp>
      <p:pic>
        <p:nvPicPr>
          <p:cNvPr id="593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94100" y="838199"/>
            <a:ext cx="5168900" cy="468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500"/>
                                        <p:tgtEl>
                                          <p:spTgt spid="5939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Graphs of one variable</a:t>
            </a:r>
            <a:br>
              <a:rPr lang="en-US" dirty="0"/>
            </a:br>
            <a:endParaRPr lang="en-US" dirty="0"/>
          </a:p>
        </p:txBody>
      </p:sp>
      <p:sp>
        <p:nvSpPr>
          <p:cNvPr id="3" name="Text Placeholder 2"/>
          <p:cNvSpPr>
            <a:spLocks noGrp="1"/>
          </p:cNvSpPr>
          <p:nvPr>
            <p:ph type="body" sz="quarter" idx="11"/>
          </p:nvPr>
        </p:nvSpPr>
        <p:spPr>
          <a:xfrm>
            <a:off x="152400" y="3810000"/>
            <a:ext cx="8839200" cy="2286000"/>
          </a:xfrm>
        </p:spPr>
        <p:txBody>
          <a:bodyPr/>
          <a:lstStyle/>
          <a:p>
            <a:r>
              <a:rPr lang="en-US" sz="2200" dirty="0" smtClean="0"/>
              <a:t>Panel (a) shows a bar graph of market share data for the U.S. automobile industry; market share is represented by the height of the bar.</a:t>
            </a:r>
          </a:p>
          <a:p>
            <a:r>
              <a:rPr lang="en-US" sz="2200" dirty="0" smtClean="0"/>
              <a:t>Panel (b) shows a pie chart of the same data; market share is represented by the size</a:t>
            </a:r>
            <a:br>
              <a:rPr lang="en-US" sz="2200" dirty="0" smtClean="0"/>
            </a:br>
            <a:r>
              <a:rPr lang="en-US" sz="2200" dirty="0" smtClean="0"/>
              <a:t>of the “slice of the pie”.</a:t>
            </a:r>
          </a:p>
          <a:p>
            <a:endParaRPr lang="en-US" sz="2200" dirty="0"/>
          </a:p>
        </p:txBody>
      </p:sp>
      <p:sp>
        <p:nvSpPr>
          <p:cNvPr id="4" name="Text Placeholder 3"/>
          <p:cNvSpPr>
            <a:spLocks noGrp="1"/>
          </p:cNvSpPr>
          <p:nvPr>
            <p:ph type="body" sz="quarter" idx="12"/>
          </p:nvPr>
        </p:nvSpPr>
        <p:spPr/>
        <p:txBody>
          <a:bodyPr/>
          <a:lstStyle/>
          <a:p>
            <a:r>
              <a:rPr lang="en-US" smtClean="0"/>
              <a:t>Bar Graphs and Pie Charts</a:t>
            </a:r>
            <a:endParaRPr lang="en-US" dirty="0"/>
          </a:p>
        </p:txBody>
      </p:sp>
      <p:sp>
        <p:nvSpPr>
          <p:cNvPr id="5" name="Text Placeholder 4"/>
          <p:cNvSpPr>
            <a:spLocks noGrp="1"/>
          </p:cNvSpPr>
          <p:nvPr>
            <p:ph type="body" sz="quarter" idx="13"/>
          </p:nvPr>
        </p:nvSpPr>
        <p:spPr/>
        <p:txBody>
          <a:bodyPr/>
          <a:lstStyle/>
          <a:p>
            <a:r>
              <a:rPr lang="en-US" dirty="0" smtClean="0"/>
              <a:t>Figure 1A.1</a:t>
            </a:r>
            <a:endParaRPr lang="en-US" dirty="0"/>
          </a:p>
        </p:txBody>
      </p:sp>
      <p:pic>
        <p:nvPicPr>
          <p:cNvPr id="66566" name="Picture 6" descr="C:\Users\holmes\Dropbox\ECON 5e\Art From Fernando_For Digital\Ch01\Figure_1A.1\png\Figure_1A.1_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075" y="682624"/>
            <a:ext cx="3394004" cy="3051175"/>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C:\Users\holmes\Dropbox\ECON 5e\Art From Fernando_For Digital\Ch01\Figure_1A.1\png\Figure_1A.1_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075" y="682624"/>
            <a:ext cx="3394004" cy="3051175"/>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C:\Users\holmes\Dropbox\ECON 5e\Art From Fernando_For Digital\Ch01\Figure_1A.1\png\Figure_1A.1_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1075" y="682624"/>
            <a:ext cx="3394004" cy="3051175"/>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C:\Users\holmes\Dropbox\ECON 5e\Art From Fernando_For Digital\Ch01\Figure_1A.1\png\Figure_1A.1_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075" y="682624"/>
            <a:ext cx="3394004" cy="3051175"/>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C:\Users\holmes\Dropbox\ECON 5e\Art From Fernando_For Digital\Ch01\Figure_1A.1\png\Figure_1A.1_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682624"/>
            <a:ext cx="3505200" cy="3151139"/>
          </a:xfrm>
          <a:prstGeom prst="rect">
            <a:avLst/>
          </a:prstGeom>
          <a:noFill/>
          <a:extLst>
            <a:ext uri="{909E8E84-426E-40DD-AFC4-6F175D3DCCD1}">
              <a14:hiddenFill xmlns:a14="http://schemas.microsoft.com/office/drawing/2010/main">
                <a:solidFill>
                  <a:srgbClr val="FFFFFF"/>
                </a:solidFill>
              </a14:hiddenFill>
            </a:ext>
          </a:extLst>
        </p:spPr>
      </p:pic>
      <p:pic>
        <p:nvPicPr>
          <p:cNvPr id="66572" name="Picture 12" descr="C:\Users\holmes\Dropbox\ECON 5e\Art From Fernando_For Digital\Ch01\Figure_1A.1\png\Figure_1A.1_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 y="682624"/>
            <a:ext cx="3505200" cy="3151139"/>
          </a:xfrm>
          <a:prstGeom prst="rect">
            <a:avLst/>
          </a:prstGeom>
          <a:noFill/>
          <a:extLst>
            <a:ext uri="{909E8E84-426E-40DD-AFC4-6F175D3DCCD1}">
              <a14:hiddenFill xmlns:a14="http://schemas.microsoft.com/office/drawing/2010/main">
                <a:solidFill>
                  <a:srgbClr val="FFFFFF"/>
                </a:solidFill>
              </a14:hiddenFill>
            </a:ext>
          </a:extLst>
        </p:spPr>
      </p:pic>
      <p:pic>
        <p:nvPicPr>
          <p:cNvPr id="66573" name="Picture 13" descr="C:\Users\holmes\Dropbox\ECON 5e\Art From Fernando_For Digital\Ch01\Figure_1A.1\png\Figure_1A.1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682624"/>
            <a:ext cx="3505200" cy="3151139"/>
          </a:xfrm>
          <a:prstGeom prst="rect">
            <a:avLst/>
          </a:prstGeom>
          <a:noFill/>
          <a:extLst>
            <a:ext uri="{909E8E84-426E-40DD-AFC4-6F175D3DCCD1}">
              <a14:hiddenFill xmlns:a14="http://schemas.microsoft.com/office/drawing/2010/main">
                <a:solidFill>
                  <a:srgbClr val="FFFFFF"/>
                </a:solidFill>
              </a14:hiddenFill>
            </a:ext>
          </a:extLst>
        </p:spPr>
      </p:pic>
      <p:pic>
        <p:nvPicPr>
          <p:cNvPr id="66574" name="Picture 14" descr="C:\Users\holmes\Dropbox\ECON 5e\Art From Fernando_For Digital\Ch01\Figure_1A.1\png\Figure_1A.1_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 y="682624"/>
            <a:ext cx="3505200" cy="3151139"/>
          </a:xfrm>
          <a:prstGeom prst="rect">
            <a:avLst/>
          </a:prstGeom>
          <a:noFill/>
          <a:extLst>
            <a:ext uri="{909E8E84-426E-40DD-AFC4-6F175D3DCCD1}">
              <a14:hiddenFill xmlns:a14="http://schemas.microsoft.com/office/drawing/2010/main">
                <a:solidFill>
                  <a:srgbClr val="FFFFFF"/>
                </a:solidFill>
              </a14:hiddenFill>
            </a:ext>
          </a:extLst>
        </p:spPr>
      </p:pic>
      <p:pic>
        <p:nvPicPr>
          <p:cNvPr id="66575" name="Picture 15" descr="C:\Users\holmes\Dropbox\ECON 5e\Art From Fernando_For Digital\Ch01\Figure_1A.1\png\Figure_1A.1_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00" y="682624"/>
            <a:ext cx="3505200" cy="315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571"/>
                                        </p:tgtEl>
                                        <p:attrNameLst>
                                          <p:attrName>style.visibility</p:attrName>
                                        </p:attrNameLst>
                                      </p:cBhvr>
                                      <p:to>
                                        <p:strVal val="visible"/>
                                      </p:to>
                                    </p:set>
                                    <p:animEffect transition="in" filter="wipe(down)">
                                      <p:cBhvr>
                                        <p:cTn id="11" dur="500"/>
                                        <p:tgtEl>
                                          <p:spTgt spid="66571"/>
                                        </p:tgtEl>
                                      </p:cBhvr>
                                    </p:animEffect>
                                  </p:childTnLst>
                                </p:cTn>
                              </p:par>
                              <p:par>
                                <p:cTn id="12" presetID="22" presetClass="entr" presetSubtype="4" fill="hold" nodeType="withEffect">
                                  <p:stCondLst>
                                    <p:cond delay="0"/>
                                  </p:stCondLst>
                                  <p:childTnLst>
                                    <p:set>
                                      <p:cBhvr>
                                        <p:cTn id="13" dur="1" fill="hold">
                                          <p:stCondLst>
                                            <p:cond delay="0"/>
                                          </p:stCondLst>
                                        </p:cTn>
                                        <p:tgtEl>
                                          <p:spTgt spid="66572"/>
                                        </p:tgtEl>
                                        <p:attrNameLst>
                                          <p:attrName>style.visibility</p:attrName>
                                        </p:attrNameLst>
                                      </p:cBhvr>
                                      <p:to>
                                        <p:strVal val="visible"/>
                                      </p:to>
                                    </p:set>
                                    <p:animEffect transition="in" filter="wipe(down)">
                                      <p:cBhvr>
                                        <p:cTn id="14" dur="500"/>
                                        <p:tgtEl>
                                          <p:spTgt spid="66572"/>
                                        </p:tgtEl>
                                      </p:cBhvr>
                                    </p:animEffect>
                                  </p:childTnLst>
                                </p:cTn>
                              </p:par>
                              <p:par>
                                <p:cTn id="15" presetID="22" presetClass="entr" presetSubtype="4" fill="hold" nodeType="withEffect">
                                  <p:stCondLst>
                                    <p:cond delay="0"/>
                                  </p:stCondLst>
                                  <p:childTnLst>
                                    <p:set>
                                      <p:cBhvr>
                                        <p:cTn id="16" dur="1" fill="hold">
                                          <p:stCondLst>
                                            <p:cond delay="0"/>
                                          </p:stCondLst>
                                        </p:cTn>
                                        <p:tgtEl>
                                          <p:spTgt spid="66573"/>
                                        </p:tgtEl>
                                        <p:attrNameLst>
                                          <p:attrName>style.visibility</p:attrName>
                                        </p:attrNameLst>
                                      </p:cBhvr>
                                      <p:to>
                                        <p:strVal val="visible"/>
                                      </p:to>
                                    </p:set>
                                    <p:animEffect transition="in" filter="wipe(down)">
                                      <p:cBhvr>
                                        <p:cTn id="17" dur="500"/>
                                        <p:tgtEl>
                                          <p:spTgt spid="66573"/>
                                        </p:tgtEl>
                                      </p:cBhvr>
                                    </p:animEffect>
                                  </p:childTnLst>
                                </p:cTn>
                              </p:par>
                              <p:par>
                                <p:cTn id="18" presetID="22" presetClass="entr" presetSubtype="4" fill="hold" nodeType="withEffect">
                                  <p:stCondLst>
                                    <p:cond delay="0"/>
                                  </p:stCondLst>
                                  <p:childTnLst>
                                    <p:set>
                                      <p:cBhvr>
                                        <p:cTn id="19" dur="1" fill="hold">
                                          <p:stCondLst>
                                            <p:cond delay="0"/>
                                          </p:stCondLst>
                                        </p:cTn>
                                        <p:tgtEl>
                                          <p:spTgt spid="66574"/>
                                        </p:tgtEl>
                                        <p:attrNameLst>
                                          <p:attrName>style.visibility</p:attrName>
                                        </p:attrNameLst>
                                      </p:cBhvr>
                                      <p:to>
                                        <p:strVal val="visible"/>
                                      </p:to>
                                    </p:set>
                                    <p:animEffect transition="in" filter="wipe(down)">
                                      <p:cBhvr>
                                        <p:cTn id="20" dur="500"/>
                                        <p:tgtEl>
                                          <p:spTgt spid="66574"/>
                                        </p:tgtEl>
                                      </p:cBhvr>
                                    </p:animEffect>
                                  </p:childTnLst>
                                </p:cTn>
                              </p:par>
                              <p:par>
                                <p:cTn id="21" presetID="22" presetClass="entr" presetSubtype="4" fill="hold" nodeType="withEffect">
                                  <p:stCondLst>
                                    <p:cond delay="0"/>
                                  </p:stCondLst>
                                  <p:childTnLst>
                                    <p:set>
                                      <p:cBhvr>
                                        <p:cTn id="22" dur="1" fill="hold">
                                          <p:stCondLst>
                                            <p:cond delay="0"/>
                                          </p:stCondLst>
                                        </p:cTn>
                                        <p:tgtEl>
                                          <p:spTgt spid="66575"/>
                                        </p:tgtEl>
                                        <p:attrNameLst>
                                          <p:attrName>style.visibility</p:attrName>
                                        </p:attrNameLst>
                                      </p:cBhvr>
                                      <p:to>
                                        <p:strVal val="visible"/>
                                      </p:to>
                                    </p:set>
                                    <p:animEffect transition="in" filter="wipe(down)">
                                      <p:cBhvr>
                                        <p:cTn id="23" dur="500"/>
                                        <p:tgtEl>
                                          <p:spTgt spid="6657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500"/>
                                        <p:tgtEl>
                                          <p:spTgt spid="3">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6566"/>
                                        </p:tgtEl>
                                        <p:attrNameLst>
                                          <p:attrName>style.visibility</p:attrName>
                                        </p:attrNameLst>
                                      </p:cBhvr>
                                      <p:to>
                                        <p:strVal val="visible"/>
                                      </p:to>
                                    </p:set>
                                    <p:animEffect transition="in" filter="wipe(down)">
                                      <p:cBhvr>
                                        <p:cTn id="32" dur="500"/>
                                        <p:tgtEl>
                                          <p:spTgt spid="66566"/>
                                        </p:tgtEl>
                                      </p:cBhvr>
                                    </p:animEffect>
                                  </p:childTnLst>
                                </p:cTn>
                              </p:par>
                              <p:par>
                                <p:cTn id="33" presetID="22" presetClass="entr" presetSubtype="4" fill="hold" nodeType="withEffect">
                                  <p:stCondLst>
                                    <p:cond delay="0"/>
                                  </p:stCondLst>
                                  <p:childTnLst>
                                    <p:set>
                                      <p:cBhvr>
                                        <p:cTn id="34" dur="1" fill="hold">
                                          <p:stCondLst>
                                            <p:cond delay="0"/>
                                          </p:stCondLst>
                                        </p:cTn>
                                        <p:tgtEl>
                                          <p:spTgt spid="66567"/>
                                        </p:tgtEl>
                                        <p:attrNameLst>
                                          <p:attrName>style.visibility</p:attrName>
                                        </p:attrNameLst>
                                      </p:cBhvr>
                                      <p:to>
                                        <p:strVal val="visible"/>
                                      </p:to>
                                    </p:set>
                                    <p:animEffect transition="in" filter="wipe(down)">
                                      <p:cBhvr>
                                        <p:cTn id="35" dur="500"/>
                                        <p:tgtEl>
                                          <p:spTgt spid="66567"/>
                                        </p:tgtEl>
                                      </p:cBhvr>
                                    </p:animEffect>
                                  </p:childTnLst>
                                </p:cTn>
                              </p:par>
                              <p:par>
                                <p:cTn id="36" presetID="22" presetClass="entr" presetSubtype="4" fill="hold" nodeType="withEffect">
                                  <p:stCondLst>
                                    <p:cond delay="0"/>
                                  </p:stCondLst>
                                  <p:childTnLst>
                                    <p:set>
                                      <p:cBhvr>
                                        <p:cTn id="37" dur="1" fill="hold">
                                          <p:stCondLst>
                                            <p:cond delay="0"/>
                                          </p:stCondLst>
                                        </p:cTn>
                                        <p:tgtEl>
                                          <p:spTgt spid="66568"/>
                                        </p:tgtEl>
                                        <p:attrNameLst>
                                          <p:attrName>style.visibility</p:attrName>
                                        </p:attrNameLst>
                                      </p:cBhvr>
                                      <p:to>
                                        <p:strVal val="visible"/>
                                      </p:to>
                                    </p:set>
                                    <p:animEffect transition="in" filter="wipe(down)">
                                      <p:cBhvr>
                                        <p:cTn id="38" dur="500"/>
                                        <p:tgtEl>
                                          <p:spTgt spid="66568"/>
                                        </p:tgtEl>
                                      </p:cBhvr>
                                    </p:animEffect>
                                  </p:childTnLst>
                                </p:cTn>
                              </p:par>
                              <p:par>
                                <p:cTn id="39" presetID="22" presetClass="entr" presetSubtype="4" fill="hold" nodeType="withEffect">
                                  <p:stCondLst>
                                    <p:cond delay="0"/>
                                  </p:stCondLst>
                                  <p:childTnLst>
                                    <p:set>
                                      <p:cBhvr>
                                        <p:cTn id="40" dur="1" fill="hold">
                                          <p:stCondLst>
                                            <p:cond delay="0"/>
                                          </p:stCondLst>
                                        </p:cTn>
                                        <p:tgtEl>
                                          <p:spTgt spid="66569"/>
                                        </p:tgtEl>
                                        <p:attrNameLst>
                                          <p:attrName>style.visibility</p:attrName>
                                        </p:attrNameLst>
                                      </p:cBhvr>
                                      <p:to>
                                        <p:strVal val="visible"/>
                                      </p:to>
                                    </p:set>
                                    <p:animEffect transition="in" filter="wipe(down)">
                                      <p:cBhvr>
                                        <p:cTn id="41" dur="5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this class about</a:t>
            </a:r>
            <a:r>
              <a:rPr lang="en-US" dirty="0" smtClean="0"/>
              <a:t>?</a:t>
            </a:r>
            <a:endParaRPr lang="en-US" dirty="0"/>
          </a:p>
        </p:txBody>
      </p:sp>
      <p:sp>
        <p:nvSpPr>
          <p:cNvPr id="3" name="Text Placeholder 2"/>
          <p:cNvSpPr>
            <a:spLocks noGrp="1"/>
          </p:cNvSpPr>
          <p:nvPr>
            <p:ph type="body" sz="quarter" idx="11"/>
          </p:nvPr>
        </p:nvSpPr>
        <p:spPr/>
        <p:txBody>
          <a:bodyPr/>
          <a:lstStyle/>
          <a:p>
            <a:r>
              <a:rPr lang="en-US" sz="2200" dirty="0" smtClean="0"/>
              <a:t>People make choices as they try to attain their goals. Choices are necessary because we live in a world of scarcity.</a:t>
            </a:r>
            <a:br>
              <a:rPr lang="en-US" sz="2200" dirty="0" smtClean="0"/>
            </a:br>
            <a:endParaRPr lang="en-US" sz="2200" dirty="0" smtClean="0"/>
          </a:p>
          <a:p>
            <a:r>
              <a:rPr lang="en-US" sz="2200" b="1" dirty="0" smtClean="0"/>
              <a:t>Scarcity</a:t>
            </a:r>
            <a:r>
              <a:rPr lang="en-US" sz="2200" dirty="0" smtClean="0"/>
              <a:t>: A situation in which unlimited wants exceed the limited resources available to fulfill those wants</a:t>
            </a:r>
          </a:p>
          <a:p>
            <a:endParaRPr lang="en-US" sz="2200" dirty="0" smtClean="0"/>
          </a:p>
          <a:p>
            <a:r>
              <a:rPr lang="en-US" sz="2200" dirty="0" smtClean="0"/>
              <a:t>Economics is the study of these choices.</a:t>
            </a:r>
          </a:p>
          <a:p>
            <a:endParaRPr lang="en-US" sz="2200" dirty="0" smtClean="0"/>
          </a:p>
          <a:p>
            <a:r>
              <a:rPr lang="en-US" sz="2200" dirty="0" smtClean="0"/>
              <a:t>Economists study these choices using economic models, simplified versions of reality used to analyze real-world economic applications.</a:t>
            </a:r>
          </a:p>
          <a:p>
            <a:endParaRPr lang="en-US" sz="2200" dirty="0"/>
          </a:p>
        </p:txBody>
      </p:sp>
    </p:spTree>
    <p:extLst>
      <p:ext uri="{BB962C8B-B14F-4D97-AF65-F5344CB8AC3E}">
        <p14:creationId xmlns:p14="http://schemas.microsoft.com/office/powerpoint/2010/main" val="23640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Time-series </a:t>
            </a:r>
            <a:r>
              <a:rPr lang="en-US" dirty="0" smtClean="0"/>
              <a:t>graphs</a:t>
            </a:r>
            <a:endParaRPr lang="en-US" dirty="0"/>
          </a:p>
        </p:txBody>
      </p:sp>
      <p:sp>
        <p:nvSpPr>
          <p:cNvPr id="3" name="Text Placeholder 2"/>
          <p:cNvSpPr>
            <a:spLocks noGrp="1"/>
          </p:cNvSpPr>
          <p:nvPr>
            <p:ph type="body" sz="quarter" idx="11"/>
          </p:nvPr>
        </p:nvSpPr>
        <p:spPr>
          <a:xfrm>
            <a:off x="152400" y="3657600"/>
            <a:ext cx="8839200" cy="2286000"/>
          </a:xfrm>
        </p:spPr>
        <p:txBody>
          <a:bodyPr/>
          <a:lstStyle/>
          <a:p>
            <a:r>
              <a:rPr lang="en-US" sz="2200" dirty="0" smtClean="0"/>
              <a:t>Both panels present time-series graphs of Ford Motor Company’s worldwide sales during each year from 2001 to 2010. </a:t>
            </a:r>
          </a:p>
          <a:p>
            <a:r>
              <a:rPr lang="en-US" sz="2200" dirty="0" smtClean="0"/>
              <a:t>Panel (a) has a truncated scale on the vertical axis, and panel (b) does not. </a:t>
            </a:r>
          </a:p>
          <a:p>
            <a:r>
              <a:rPr lang="en-US" sz="2200" dirty="0" smtClean="0"/>
              <a:t>As a result, the fluctuations in Ford’s sales appear smaller in panel (b) than in panel (a).</a:t>
            </a:r>
          </a:p>
          <a:p>
            <a:endParaRPr lang="en-US" sz="2200" dirty="0"/>
          </a:p>
        </p:txBody>
      </p:sp>
      <p:sp>
        <p:nvSpPr>
          <p:cNvPr id="4" name="Text Placeholder 3"/>
          <p:cNvSpPr>
            <a:spLocks noGrp="1"/>
          </p:cNvSpPr>
          <p:nvPr>
            <p:ph type="body" sz="quarter" idx="12"/>
          </p:nvPr>
        </p:nvSpPr>
        <p:spPr/>
        <p:txBody>
          <a:bodyPr/>
          <a:lstStyle/>
          <a:p>
            <a:r>
              <a:rPr lang="en-US" smtClean="0"/>
              <a:t>Time-Series Graphs</a:t>
            </a:r>
            <a:endParaRPr lang="en-US" dirty="0"/>
          </a:p>
        </p:txBody>
      </p:sp>
      <p:sp>
        <p:nvSpPr>
          <p:cNvPr id="5" name="Text Placeholder 4"/>
          <p:cNvSpPr>
            <a:spLocks noGrp="1"/>
          </p:cNvSpPr>
          <p:nvPr>
            <p:ph type="body" sz="quarter" idx="13"/>
          </p:nvPr>
        </p:nvSpPr>
        <p:spPr/>
        <p:txBody>
          <a:bodyPr/>
          <a:lstStyle/>
          <a:p>
            <a:r>
              <a:rPr lang="en-US" smtClean="0"/>
              <a:t>Figure 1A.2</a:t>
            </a:r>
            <a:endParaRPr lang="en-US" dirty="0"/>
          </a:p>
        </p:txBody>
      </p:sp>
      <p:pic>
        <p:nvPicPr>
          <p:cNvPr id="67586" name="Picture 2" descr="C:\Users\holmes\Dropbox\ECON 5e\Art From Fernando_For Digital\Ch01\Figure_1A.2\Archivo comprimido\Figure_1A.2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Users\holmes\Dropbox\ECON 5e\Art From Fernando_For Digital\Ch01\Figure_1A.2\Archivo comprimido\Figure_1A.2_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descr="C:\Users\holmes\Dropbox\ECON 5e\Art From Fernando_For Digital\Ch01\Figure_1A.2\Archivo comprimido\Figure_1A.2_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descr="C:\Users\holmes\Dropbox\ECON 5e\Art From Fernando_For Digital\Ch01\Figure_1A.2\Archivo comprimido\Figure_1A.2_1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C:\Users\holmes\Dropbox\ECON 5e\Art From Fernando_For Digital\Ch01\Figure_1A.2\Archivo comprimido\Figure_1A.2_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1" name="Picture 7" descr="C:\Users\holmes\Dropbox\ECON 5e\Art From Fernando_For Digital\Ch01\Figure_1A.2\Archivo comprimido\Figure_1A.2_2.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2" name="Picture 8" descr="C:\Users\holmes\Dropbox\ECON 5e\Art From Fernando_For Digital\Ch01\Figure_1A.2\Archivo comprimido\Figure_1A.2_3.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3" name="Picture 9" descr="C:\Users\holmes\Dropbox\ECON 5e\Art From Fernando_For Digital\Ch01\Figure_1A.2\Archivo comprimido\Figure_1A.2_4.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4" name="Picture 10" descr="C:\Users\holmes\Dropbox\ECON 5e\Art From Fernando_For Digital\Ch01\Figure_1A.2\Archivo comprimido\Figure_1A.2_5.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5" name="Picture 11" descr="C:\Users\holmes\Dropbox\ECON 5e\Art From Fernando_For Digital\Ch01\Figure_1A.2\Archivo comprimido\Figure_1A.2_6.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C:\Users\holmes\Dropbox\ECON 5e\Art From Fernando_For Digital\Ch01\Figure_1A.2\Archivo comprimido\Figure_1A.2_7.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 y="685800"/>
            <a:ext cx="7607300" cy="30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37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Graphs of two variables</a:t>
            </a:r>
            <a:br>
              <a:rPr lang="en-US" dirty="0"/>
            </a:br>
            <a:endParaRPr lang="en-US" dirty="0"/>
          </a:p>
        </p:txBody>
      </p:sp>
      <p:sp>
        <p:nvSpPr>
          <p:cNvPr id="3" name="Text Placeholder 2"/>
          <p:cNvSpPr>
            <a:spLocks noGrp="1"/>
          </p:cNvSpPr>
          <p:nvPr>
            <p:ph type="body" sz="quarter" idx="11"/>
          </p:nvPr>
        </p:nvSpPr>
        <p:spPr>
          <a:xfrm>
            <a:off x="152400" y="838200"/>
            <a:ext cx="4191000" cy="5638800"/>
          </a:xfrm>
        </p:spPr>
        <p:txBody>
          <a:bodyPr/>
          <a:lstStyle/>
          <a:p>
            <a:r>
              <a:rPr lang="en-US" sz="2200" dirty="0" smtClean="0"/>
              <a:t>The figure shows a two-dimensional grid on which we measure the price of pizza along the vertical axis (or y-axis) and the quantity of pizza sold per week along the horizontal axis (or x-axis). </a:t>
            </a:r>
          </a:p>
          <a:p>
            <a:r>
              <a:rPr lang="en-US" sz="2200" dirty="0" smtClean="0"/>
              <a:t>Each point on the grid represents one of the price and quantity combinations listed in the table. </a:t>
            </a:r>
          </a:p>
          <a:p>
            <a:r>
              <a:rPr lang="en-US" sz="2200" dirty="0" smtClean="0"/>
              <a:t>By connecting the points with a line, we can better illustrate the relationship between the two variables.</a:t>
            </a:r>
            <a:endParaRPr lang="en-US" sz="2200" dirty="0"/>
          </a:p>
        </p:txBody>
      </p:sp>
      <p:sp>
        <p:nvSpPr>
          <p:cNvPr id="4" name="Text Placeholder 3"/>
          <p:cNvSpPr>
            <a:spLocks noGrp="1"/>
          </p:cNvSpPr>
          <p:nvPr>
            <p:ph type="body" sz="quarter" idx="12"/>
          </p:nvPr>
        </p:nvSpPr>
        <p:spPr/>
        <p:txBody>
          <a:bodyPr/>
          <a:lstStyle/>
          <a:p>
            <a:r>
              <a:rPr lang="en-US" smtClean="0"/>
              <a:t>Plotting Price and Quantity Points in a Graph</a:t>
            </a:r>
            <a:endParaRPr lang="en-US" dirty="0"/>
          </a:p>
        </p:txBody>
      </p:sp>
      <p:sp>
        <p:nvSpPr>
          <p:cNvPr id="5" name="Text Placeholder 4"/>
          <p:cNvSpPr>
            <a:spLocks noGrp="1"/>
          </p:cNvSpPr>
          <p:nvPr>
            <p:ph type="body" sz="quarter" idx="13"/>
          </p:nvPr>
        </p:nvSpPr>
        <p:spPr/>
        <p:txBody>
          <a:bodyPr/>
          <a:lstStyle/>
          <a:p>
            <a:r>
              <a:rPr lang="en-US" smtClean="0"/>
              <a:t>Figure 1A.3</a:t>
            </a:r>
            <a:endParaRPr lang="en-US" dirty="0"/>
          </a:p>
        </p:txBody>
      </p:sp>
      <p:pic>
        <p:nvPicPr>
          <p:cNvPr id="6" name="Imagen 9" descr="Fig1A_3_9_of_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7" name="Imagen 1" descr="Fig1A_3_1 of 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8" name="Imagen 2" descr="Fig1A_3_2 of 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0" name="Imagen 3" descr="Fig1A_3_3_of_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1" name="Imagen 4" descr="Fig1A_3_4_of_8.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2" name="Imagen 5" descr="Fig1A_3_5_of_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3" name="Imagen 6" descr="Fig1A_3_6_of_8.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4" name="Imagen 7" descr="Fig1A_3_7_of_8.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pic>
        <p:nvPicPr>
          <p:cNvPr id="15" name="Imagen 8" descr="Fig1A_3_8_of_8.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9576" y="990600"/>
            <a:ext cx="4912024" cy="4389759"/>
          </a:xfrm>
          <a:prstGeom prst="rect">
            <a:avLst/>
          </a:prstGeom>
        </p:spPr>
      </p:pic>
    </p:spTree>
    <p:extLst>
      <p:ext uri="{BB962C8B-B14F-4D97-AF65-F5344CB8AC3E}">
        <p14:creationId xmlns:p14="http://schemas.microsoft.com/office/powerpoint/2010/main" val="192513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750"/>
                                        <p:tgtEl>
                                          <p:spTgt spid="10"/>
                                        </p:tgtEl>
                                      </p:cBhvr>
                                    </p:animEffect>
                                  </p:childTnLst>
                                </p:cTn>
                              </p:par>
                            </p:childTnLst>
                          </p:cTn>
                        </p:par>
                        <p:par>
                          <p:cTn id="25" fill="hold">
                            <p:stCondLst>
                              <p:cond delay="125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750"/>
                                        <p:tgtEl>
                                          <p:spTgt spid="12"/>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750"/>
                                        <p:tgtEl>
                                          <p:spTgt spid="13"/>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750"/>
                                        <p:tgtEl>
                                          <p:spTgt spid="14"/>
                                        </p:tgtEl>
                                      </p:cBhvr>
                                    </p:animEffect>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750"/>
                                        <p:tgtEl>
                                          <p:spTgt spid="15"/>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left)">
                                      <p:cBhvr>
                                        <p:cTn id="48" dur="500"/>
                                        <p:tgtEl>
                                          <p:spTgt spid="3">
                                            <p:txEl>
                                              <p:pRg st="2" end="2"/>
                                            </p:txEl>
                                          </p:spTgt>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Calculating the slope of a </a:t>
            </a:r>
            <a:r>
              <a:rPr lang="en-US" dirty="0" smtClean="0"/>
              <a:t>line</a:t>
            </a:r>
            <a:endParaRPr lang="en-US" dirty="0"/>
          </a:p>
        </p:txBody>
      </p:sp>
      <p:sp>
        <p:nvSpPr>
          <p:cNvPr id="3" name="Text Placeholder 2"/>
          <p:cNvSpPr>
            <a:spLocks noGrp="1"/>
          </p:cNvSpPr>
          <p:nvPr>
            <p:ph type="body" sz="quarter" idx="11"/>
          </p:nvPr>
        </p:nvSpPr>
        <p:spPr>
          <a:xfrm>
            <a:off x="152400" y="838200"/>
            <a:ext cx="3124200" cy="5638800"/>
          </a:xfrm>
        </p:spPr>
        <p:txBody>
          <a:bodyPr/>
          <a:lstStyle/>
          <a:p>
            <a:r>
              <a:rPr lang="en-US" sz="2200" dirty="0" smtClean="0"/>
              <a:t>We can calculate the slope of a line as the change in the value of the variable on the y-axis divided by the change in the value of the variable on the x-axis. </a:t>
            </a:r>
          </a:p>
          <a:p>
            <a:r>
              <a:rPr lang="en-US" sz="2200" dirty="0" smtClean="0"/>
              <a:t>Because the slope of a straight line is constant, we can use any two points in the figure to calculate the slope of the line.</a:t>
            </a:r>
            <a:endParaRPr lang="en-US" sz="2200" dirty="0"/>
          </a:p>
        </p:txBody>
      </p:sp>
      <p:graphicFrame>
        <p:nvGraphicFramePr>
          <p:cNvPr id="10" name="Object 37"/>
          <p:cNvGraphicFramePr>
            <a:graphicFrameLocks noChangeAspect="1"/>
          </p:cNvGraphicFramePr>
          <p:nvPr>
            <p:extLst>
              <p:ext uri="{D42A27DB-BD31-4B8C-83A1-F6EECF244321}">
                <p14:modId xmlns:p14="http://schemas.microsoft.com/office/powerpoint/2010/main" val="779069809"/>
              </p:ext>
            </p:extLst>
          </p:nvPr>
        </p:nvGraphicFramePr>
        <p:xfrm>
          <a:off x="3143250" y="4361688"/>
          <a:ext cx="5791200" cy="663575"/>
        </p:xfrm>
        <a:graphic>
          <a:graphicData uri="http://schemas.openxmlformats.org/presentationml/2006/ole">
            <mc:AlternateContent xmlns:mc="http://schemas.openxmlformats.org/markup-compatibility/2006">
              <mc:Choice xmlns:v="urn:schemas-microsoft-com:vml" Requires="v">
                <p:oleObj spid="_x0000_s60449" name="Equation" r:id="rId4" imgW="3657600" imgH="419040" progId="Equation.3">
                  <p:embed/>
                </p:oleObj>
              </mc:Choice>
              <mc:Fallback>
                <p:oleObj name="Equation" r:id="rId4" imgW="36576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361688"/>
                        <a:ext cx="57912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2"/>
          </p:nvPr>
        </p:nvSpPr>
        <p:spPr>
          <a:xfrm>
            <a:off x="5219700" y="3810000"/>
            <a:ext cx="2290763" cy="449263"/>
          </a:xfrm>
        </p:spPr>
        <p:txBody>
          <a:bodyPr/>
          <a:lstStyle/>
          <a:p>
            <a:r>
              <a:rPr lang="en-US" dirty="0" smtClean="0"/>
              <a:t>Calculating the Slope of a Line</a:t>
            </a:r>
            <a:endParaRPr lang="en-US" dirty="0"/>
          </a:p>
        </p:txBody>
      </p:sp>
      <p:sp>
        <p:nvSpPr>
          <p:cNvPr id="5" name="Text Placeholder 4"/>
          <p:cNvSpPr>
            <a:spLocks noGrp="1"/>
          </p:cNvSpPr>
          <p:nvPr>
            <p:ph type="body" sz="quarter" idx="13"/>
          </p:nvPr>
        </p:nvSpPr>
        <p:spPr>
          <a:xfrm>
            <a:off x="3886200" y="3810000"/>
            <a:ext cx="1352550" cy="381000"/>
          </a:xfrm>
        </p:spPr>
        <p:txBody>
          <a:bodyPr/>
          <a:lstStyle/>
          <a:p>
            <a:r>
              <a:rPr lang="en-US" smtClean="0"/>
              <a:t>Figure 1A.4</a:t>
            </a:r>
            <a:endParaRPr lang="en-US" dirty="0"/>
          </a:p>
        </p:txBody>
      </p:sp>
      <p:pic>
        <p:nvPicPr>
          <p:cNvPr id="8" name="Picture 12" descr="Fig1A-4-pp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pic>
        <p:nvPicPr>
          <p:cNvPr id="9" name="Picture 13" descr="Fig1A-4-pp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spTree>
    <p:extLst>
      <p:ext uri="{BB962C8B-B14F-4D97-AF65-F5344CB8AC3E}">
        <p14:creationId xmlns:p14="http://schemas.microsoft.com/office/powerpoint/2010/main" val="103872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Calculating the slope of a </a:t>
            </a:r>
            <a:r>
              <a:rPr lang="en-US" dirty="0" smtClean="0"/>
              <a:t>line—continued</a:t>
            </a:r>
            <a:endParaRPr lang="en-US" dirty="0"/>
          </a:p>
        </p:txBody>
      </p:sp>
      <p:sp>
        <p:nvSpPr>
          <p:cNvPr id="3" name="Text Placeholder 2"/>
          <p:cNvSpPr>
            <a:spLocks noGrp="1"/>
          </p:cNvSpPr>
          <p:nvPr>
            <p:ph type="body" sz="quarter" idx="11"/>
          </p:nvPr>
        </p:nvSpPr>
        <p:spPr>
          <a:xfrm>
            <a:off x="152400" y="838200"/>
            <a:ext cx="2209800" cy="5638800"/>
          </a:xfrm>
        </p:spPr>
        <p:txBody>
          <a:bodyPr/>
          <a:lstStyle/>
          <a:p>
            <a:r>
              <a:rPr lang="en-US" sz="2200" dirty="0" smtClean="0"/>
              <a:t>For example, when the price of pizza decreases from $14 to $12, the quantity of pizza demanded increases from 55 per week to 65 per week.</a:t>
            </a:r>
          </a:p>
          <a:p>
            <a:r>
              <a:rPr lang="en-US" sz="2200" dirty="0" smtClean="0"/>
              <a:t>So, the slope of this line equals –2 divided by 10, or –0.2.</a:t>
            </a:r>
            <a:endParaRPr lang="en-US" sz="2200" dirty="0"/>
          </a:p>
        </p:txBody>
      </p:sp>
      <p:graphicFrame>
        <p:nvGraphicFramePr>
          <p:cNvPr id="16" name="Object 52"/>
          <p:cNvGraphicFramePr>
            <a:graphicFrameLocks noChangeAspect="1"/>
          </p:cNvGraphicFramePr>
          <p:nvPr>
            <p:extLst>
              <p:ext uri="{D42A27DB-BD31-4B8C-83A1-F6EECF244321}">
                <p14:modId xmlns:p14="http://schemas.microsoft.com/office/powerpoint/2010/main" val="1778534375"/>
              </p:ext>
            </p:extLst>
          </p:nvPr>
        </p:nvGraphicFramePr>
        <p:xfrm>
          <a:off x="3143250" y="4365625"/>
          <a:ext cx="5791200" cy="663575"/>
        </p:xfrm>
        <a:graphic>
          <a:graphicData uri="http://schemas.openxmlformats.org/presentationml/2006/ole">
            <mc:AlternateContent xmlns:mc="http://schemas.openxmlformats.org/markup-compatibility/2006">
              <mc:Choice xmlns:v="urn:schemas-microsoft-com:vml" Requires="v">
                <p:oleObj spid="_x0000_s61504" name="Equation" r:id="rId4" imgW="3657600" imgH="419040" progId="Equation.3">
                  <p:embed/>
                </p:oleObj>
              </mc:Choice>
              <mc:Fallback>
                <p:oleObj name="Equation" r:id="rId4" imgW="36576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365625"/>
                        <a:ext cx="57912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0"/>
          <p:cNvGraphicFramePr>
            <a:graphicFrameLocks noChangeAspect="1"/>
          </p:cNvGraphicFramePr>
          <p:nvPr>
            <p:extLst>
              <p:ext uri="{D42A27DB-BD31-4B8C-83A1-F6EECF244321}">
                <p14:modId xmlns:p14="http://schemas.microsoft.com/office/powerpoint/2010/main" val="2648278113"/>
              </p:ext>
            </p:extLst>
          </p:nvPr>
        </p:nvGraphicFramePr>
        <p:xfrm>
          <a:off x="3143250" y="5356225"/>
          <a:ext cx="5348288" cy="663575"/>
        </p:xfrm>
        <a:graphic>
          <a:graphicData uri="http://schemas.openxmlformats.org/presentationml/2006/ole">
            <mc:AlternateContent xmlns:mc="http://schemas.openxmlformats.org/markup-compatibility/2006">
              <mc:Choice xmlns:v="urn:schemas-microsoft-com:vml" Requires="v">
                <p:oleObj spid="_x0000_s61505" name="Equation" r:id="rId6" imgW="3377880" imgH="419040" progId="Equation.3">
                  <p:embed/>
                </p:oleObj>
              </mc:Choice>
              <mc:Fallback>
                <p:oleObj name="Equation" r:id="rId6" imgW="337788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5356225"/>
                        <a:ext cx="5348288"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2"/>
          </p:nvPr>
        </p:nvSpPr>
        <p:spPr>
          <a:xfrm>
            <a:off x="5219700" y="3810000"/>
            <a:ext cx="2290763" cy="449263"/>
          </a:xfrm>
        </p:spPr>
        <p:txBody>
          <a:bodyPr/>
          <a:lstStyle/>
          <a:p>
            <a:r>
              <a:rPr lang="en-US" smtClean="0"/>
              <a:t>Calculating the Slope of a Line</a:t>
            </a:r>
            <a:endParaRPr lang="en-US" dirty="0"/>
          </a:p>
        </p:txBody>
      </p:sp>
      <p:sp>
        <p:nvSpPr>
          <p:cNvPr id="5" name="Text Placeholder 4"/>
          <p:cNvSpPr>
            <a:spLocks noGrp="1"/>
          </p:cNvSpPr>
          <p:nvPr>
            <p:ph type="body" sz="quarter" idx="13"/>
          </p:nvPr>
        </p:nvSpPr>
        <p:spPr>
          <a:xfrm>
            <a:off x="3886200" y="3810000"/>
            <a:ext cx="1352550" cy="381000"/>
          </a:xfrm>
        </p:spPr>
        <p:txBody>
          <a:bodyPr/>
          <a:lstStyle/>
          <a:p>
            <a:r>
              <a:rPr lang="en-US" smtClean="0"/>
              <a:t>Figure 1A.4</a:t>
            </a:r>
            <a:endParaRPr lang="en-US" dirty="0"/>
          </a:p>
        </p:txBody>
      </p:sp>
      <p:pic>
        <p:nvPicPr>
          <p:cNvPr id="11" name="Picture 12" descr="Fig1A-4-pp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pic>
        <p:nvPicPr>
          <p:cNvPr id="12" name="Picture 13" descr="Fig1A-4-ppt-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pic>
        <p:nvPicPr>
          <p:cNvPr id="13" name="Picture 15" descr="Fig1A-4-ppt-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pic>
        <p:nvPicPr>
          <p:cNvPr id="14" name="Picture 14" descr="Fig1A-4-ppt-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4650" y="990600"/>
            <a:ext cx="6229350" cy="3114675"/>
          </a:xfrm>
          <a:prstGeom prst="rect">
            <a:avLst/>
          </a:prstGeom>
          <a:noFill/>
          <a:ln w="9525">
            <a:noFill/>
            <a:miter lim="800000"/>
            <a:headEnd/>
            <a:tailEnd/>
          </a:ln>
        </p:spPr>
      </p:pic>
    </p:spTree>
    <p:extLst>
      <p:ext uri="{BB962C8B-B14F-4D97-AF65-F5344CB8AC3E}">
        <p14:creationId xmlns:p14="http://schemas.microsoft.com/office/powerpoint/2010/main" val="9383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Showing three variables on a graph</a:t>
            </a:r>
            <a:br>
              <a:rPr lang="en-US" dirty="0"/>
            </a:br>
            <a:endParaRPr lang="en-US" dirty="0"/>
          </a:p>
        </p:txBody>
      </p:sp>
      <p:sp>
        <p:nvSpPr>
          <p:cNvPr id="3" name="Text Placeholder 2"/>
          <p:cNvSpPr>
            <a:spLocks noGrp="1"/>
          </p:cNvSpPr>
          <p:nvPr>
            <p:ph type="body" sz="quarter" idx="11"/>
          </p:nvPr>
        </p:nvSpPr>
        <p:spPr>
          <a:xfrm>
            <a:off x="152400" y="838200"/>
            <a:ext cx="2590800" cy="5638800"/>
          </a:xfrm>
        </p:spPr>
        <p:txBody>
          <a:bodyPr/>
          <a:lstStyle/>
          <a:p>
            <a:r>
              <a:rPr lang="en-US" sz="2200" dirty="0" smtClean="0"/>
              <a:t>The demand curve for pizza shows the relationship between the price of pizzas and the quantity of pizzas demanded, holding constant other factors that might affect the willingness of consumers to buy pizza.</a:t>
            </a:r>
            <a:endParaRPr lang="en-US" sz="2200" dirty="0"/>
          </a:p>
        </p:txBody>
      </p:sp>
      <p:sp>
        <p:nvSpPr>
          <p:cNvPr id="4" name="Text Placeholder 3"/>
          <p:cNvSpPr>
            <a:spLocks noGrp="1"/>
          </p:cNvSpPr>
          <p:nvPr>
            <p:ph type="body" sz="quarter" idx="12"/>
          </p:nvPr>
        </p:nvSpPr>
        <p:spPr>
          <a:xfrm>
            <a:off x="5867400" y="6027737"/>
            <a:ext cx="2290763" cy="449263"/>
          </a:xfrm>
        </p:spPr>
        <p:txBody>
          <a:bodyPr/>
          <a:lstStyle/>
          <a:p>
            <a:r>
              <a:rPr lang="en-US" smtClean="0"/>
              <a:t>Showing Three Variables on a Graph</a:t>
            </a:r>
            <a:endParaRPr lang="en-US" dirty="0"/>
          </a:p>
        </p:txBody>
      </p:sp>
      <p:sp>
        <p:nvSpPr>
          <p:cNvPr id="5" name="Text Placeholder 4"/>
          <p:cNvSpPr>
            <a:spLocks noGrp="1"/>
          </p:cNvSpPr>
          <p:nvPr>
            <p:ph type="body" sz="quarter" idx="13"/>
          </p:nvPr>
        </p:nvSpPr>
        <p:spPr>
          <a:xfrm>
            <a:off x="4533900" y="6027737"/>
            <a:ext cx="1352550" cy="381000"/>
          </a:xfrm>
        </p:spPr>
        <p:txBody>
          <a:bodyPr/>
          <a:lstStyle/>
          <a:p>
            <a:r>
              <a:rPr lang="en-US" smtClean="0"/>
              <a:t>Figure 1A.5</a:t>
            </a:r>
            <a:endParaRPr lang="en-US" dirty="0"/>
          </a:p>
        </p:txBody>
      </p:sp>
      <p:pic>
        <p:nvPicPr>
          <p:cNvPr id="11" name="Picture 11" descr="Fig1A-5-p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2" name="Picture 12" descr="Fig1A-5-pp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spTree>
    <p:extLst>
      <p:ext uri="{BB962C8B-B14F-4D97-AF65-F5344CB8AC3E}">
        <p14:creationId xmlns:p14="http://schemas.microsoft.com/office/powerpoint/2010/main" val="2657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75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750"/>
                                        <p:tgtEl>
                                          <p:spTgt spid="14"/>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Showing three variables on a graph (part B)</a:t>
            </a:r>
            <a:br>
              <a:rPr lang="en-US" dirty="0"/>
            </a:br>
            <a:endParaRPr lang="en-US" dirty="0"/>
          </a:p>
        </p:txBody>
      </p:sp>
      <p:sp>
        <p:nvSpPr>
          <p:cNvPr id="3" name="Text Placeholder 2"/>
          <p:cNvSpPr>
            <a:spLocks noGrp="1"/>
          </p:cNvSpPr>
          <p:nvPr>
            <p:ph type="body" sz="quarter" idx="11"/>
          </p:nvPr>
        </p:nvSpPr>
        <p:spPr>
          <a:xfrm>
            <a:off x="152400" y="838200"/>
            <a:ext cx="2514600" cy="5638800"/>
          </a:xfrm>
        </p:spPr>
        <p:txBody>
          <a:bodyPr/>
          <a:lstStyle/>
          <a:p>
            <a:r>
              <a:rPr lang="en-US" sz="2200" dirty="0" smtClean="0"/>
              <a:t>If the price of pizza is $14 (point A), an increase in the price of hamburgers from $1.50 to $2.00 increases the quantity of pizzas demanded from 55 to 60 per week (point B) and shifts us to Demand curve</a:t>
            </a:r>
            <a:r>
              <a:rPr lang="en-US" sz="2200" baseline="-25000" dirty="0" smtClean="0"/>
              <a:t>2</a:t>
            </a:r>
            <a:r>
              <a:rPr lang="en-US" sz="2200" dirty="0" smtClean="0"/>
              <a:t>.</a:t>
            </a:r>
            <a:endParaRPr lang="en-US" sz="2200" dirty="0"/>
          </a:p>
        </p:txBody>
      </p:sp>
      <p:sp>
        <p:nvSpPr>
          <p:cNvPr id="4" name="Text Placeholder 3"/>
          <p:cNvSpPr>
            <a:spLocks noGrp="1"/>
          </p:cNvSpPr>
          <p:nvPr>
            <p:ph type="body" sz="quarter" idx="12"/>
          </p:nvPr>
        </p:nvSpPr>
        <p:spPr>
          <a:xfrm>
            <a:off x="5867400" y="6027737"/>
            <a:ext cx="2290763" cy="449263"/>
          </a:xfrm>
        </p:spPr>
        <p:txBody>
          <a:bodyPr/>
          <a:lstStyle/>
          <a:p>
            <a:r>
              <a:rPr lang="en-US" smtClean="0"/>
              <a:t>Showing Three Variables on a Graph</a:t>
            </a:r>
            <a:endParaRPr lang="en-US" dirty="0"/>
          </a:p>
        </p:txBody>
      </p:sp>
      <p:sp>
        <p:nvSpPr>
          <p:cNvPr id="5" name="Text Placeholder 4"/>
          <p:cNvSpPr>
            <a:spLocks noGrp="1"/>
          </p:cNvSpPr>
          <p:nvPr>
            <p:ph type="body" sz="quarter" idx="13"/>
          </p:nvPr>
        </p:nvSpPr>
        <p:spPr>
          <a:xfrm>
            <a:off x="4533900" y="6027737"/>
            <a:ext cx="1352550" cy="381000"/>
          </a:xfrm>
        </p:spPr>
        <p:txBody>
          <a:bodyPr/>
          <a:lstStyle/>
          <a:p>
            <a:r>
              <a:rPr lang="en-US" smtClean="0"/>
              <a:t>Figure 1A.5</a:t>
            </a:r>
            <a:endParaRPr lang="en-US" dirty="0"/>
          </a:p>
        </p:txBody>
      </p:sp>
      <p:pic>
        <p:nvPicPr>
          <p:cNvPr id="16" name="Picture 11" descr="Fig1A-5-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8"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9" name="Picture 13" descr="Fig1A-5-pp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0" name="Picture 12" descr="Fig1A-5-pp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spTree>
    <p:extLst>
      <p:ext uri="{BB962C8B-B14F-4D97-AF65-F5344CB8AC3E}">
        <p14:creationId xmlns:p14="http://schemas.microsoft.com/office/powerpoint/2010/main" val="36702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750"/>
                                        <p:tgtEl>
                                          <p:spTgt spid="22"/>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Showing three variables on a graph (part C</a:t>
            </a:r>
            <a:r>
              <a:rPr lang="en-US" dirty="0" smtClean="0"/>
              <a:t>)</a:t>
            </a:r>
            <a:endParaRPr lang="en-US" dirty="0"/>
          </a:p>
        </p:txBody>
      </p:sp>
      <p:sp>
        <p:nvSpPr>
          <p:cNvPr id="3" name="Text Placeholder 2"/>
          <p:cNvSpPr>
            <a:spLocks noGrp="1"/>
          </p:cNvSpPr>
          <p:nvPr>
            <p:ph type="body" sz="quarter" idx="11"/>
          </p:nvPr>
        </p:nvSpPr>
        <p:spPr>
          <a:xfrm>
            <a:off x="152400" y="838200"/>
            <a:ext cx="2743200" cy="5638800"/>
          </a:xfrm>
        </p:spPr>
        <p:txBody>
          <a:bodyPr/>
          <a:lstStyle/>
          <a:p>
            <a:r>
              <a:rPr lang="en-US" sz="2200" dirty="0" smtClean="0"/>
              <a:t>Or, if we start on Demand curve</a:t>
            </a:r>
            <a:r>
              <a:rPr lang="en-US" sz="2200" baseline="-25000" dirty="0" smtClean="0"/>
              <a:t>1</a:t>
            </a:r>
            <a:r>
              <a:rPr lang="en-US" sz="2200" dirty="0" smtClean="0"/>
              <a:t> and the price of pizza is $12 (point C), a decrease in the price of hamburgers from $1.50 to $1.00 decreases the quantity of pizza demanded from 65 to 60 per week (point D) and shifts us to Demand curve</a:t>
            </a:r>
            <a:r>
              <a:rPr lang="en-US" sz="2200" baseline="-25000" dirty="0" smtClean="0"/>
              <a:t>3</a:t>
            </a:r>
            <a:r>
              <a:rPr lang="en-US" sz="2200" dirty="0" smtClean="0"/>
              <a:t>.</a:t>
            </a:r>
            <a:endParaRPr lang="en-US" sz="2200" dirty="0"/>
          </a:p>
        </p:txBody>
      </p:sp>
      <p:sp>
        <p:nvSpPr>
          <p:cNvPr id="4" name="Text Placeholder 3"/>
          <p:cNvSpPr>
            <a:spLocks noGrp="1"/>
          </p:cNvSpPr>
          <p:nvPr>
            <p:ph type="body" sz="quarter" idx="12"/>
          </p:nvPr>
        </p:nvSpPr>
        <p:spPr>
          <a:xfrm>
            <a:off x="5867400" y="6027737"/>
            <a:ext cx="2290763" cy="449263"/>
          </a:xfrm>
        </p:spPr>
        <p:txBody>
          <a:bodyPr/>
          <a:lstStyle/>
          <a:p>
            <a:r>
              <a:rPr lang="en-US" smtClean="0"/>
              <a:t>Showing Three Variables on a Graph</a:t>
            </a:r>
            <a:endParaRPr lang="en-US" dirty="0"/>
          </a:p>
        </p:txBody>
      </p:sp>
      <p:sp>
        <p:nvSpPr>
          <p:cNvPr id="5" name="Text Placeholder 4"/>
          <p:cNvSpPr>
            <a:spLocks noGrp="1"/>
          </p:cNvSpPr>
          <p:nvPr>
            <p:ph type="body" sz="quarter" idx="13"/>
          </p:nvPr>
        </p:nvSpPr>
        <p:spPr>
          <a:xfrm>
            <a:off x="4533900" y="6027737"/>
            <a:ext cx="1352550" cy="381000"/>
          </a:xfrm>
        </p:spPr>
        <p:txBody>
          <a:bodyPr/>
          <a:lstStyle/>
          <a:p>
            <a:r>
              <a:rPr lang="en-US" smtClean="0"/>
              <a:t>Figure 1A.5</a:t>
            </a:r>
            <a:endParaRPr lang="en-US" dirty="0"/>
          </a:p>
        </p:txBody>
      </p:sp>
      <p:pic>
        <p:nvPicPr>
          <p:cNvPr id="13" name="Picture 11" descr="Fig1A-5-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15"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4" name="Picture 13" descr="Fig1A-5-ppt-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5" name="Picture 12" descr="Fig1A-5-ppt-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6"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pic>
        <p:nvPicPr>
          <p:cNvPr id="28" name="Picture 14" descr="Fig1A-5-ppt-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1295400"/>
            <a:ext cx="5743575" cy="4953000"/>
          </a:xfrm>
          <a:prstGeom prst="rect">
            <a:avLst/>
          </a:prstGeom>
          <a:noFill/>
          <a:ln w="9525">
            <a:noFill/>
            <a:miter lim="800000"/>
            <a:headEnd/>
            <a:tailEnd/>
          </a:ln>
        </p:spPr>
      </p:pic>
    </p:spTree>
    <p:extLst>
      <p:ext uri="{BB962C8B-B14F-4D97-AF65-F5344CB8AC3E}">
        <p14:creationId xmlns:p14="http://schemas.microsoft.com/office/powerpoint/2010/main" val="9273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1000"/>
                                        <p:tgtEl>
                                          <p:spTgt spid="23"/>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Positive and negative </a:t>
            </a:r>
            <a:r>
              <a:rPr lang="en-US" dirty="0" smtClean="0"/>
              <a:t>relationships</a:t>
            </a:r>
            <a:endParaRPr lang="en-US" dirty="0"/>
          </a:p>
        </p:txBody>
      </p:sp>
      <p:sp>
        <p:nvSpPr>
          <p:cNvPr id="3" name="Text Placeholder 2"/>
          <p:cNvSpPr>
            <a:spLocks noGrp="1"/>
          </p:cNvSpPr>
          <p:nvPr>
            <p:ph type="body" sz="quarter" idx="11"/>
          </p:nvPr>
        </p:nvSpPr>
        <p:spPr>
          <a:xfrm>
            <a:off x="152400" y="838200"/>
            <a:ext cx="3352800" cy="5638800"/>
          </a:xfrm>
        </p:spPr>
        <p:txBody>
          <a:bodyPr/>
          <a:lstStyle/>
          <a:p>
            <a:r>
              <a:rPr lang="en-US" sz="2200" dirty="0" smtClean="0"/>
              <a:t>In a positive relationship between two economic variables, as one variable increases, the other variable also increases.</a:t>
            </a:r>
          </a:p>
          <a:p>
            <a:r>
              <a:rPr lang="en-US" sz="2200" dirty="0" smtClean="0"/>
              <a:t>In a negative relationship, as one variable increases, the other decreases.</a:t>
            </a:r>
          </a:p>
          <a:p>
            <a:r>
              <a:rPr lang="en-US" sz="2200" dirty="0" smtClean="0"/>
              <a:t>This figure shows the positive relationship between disposable personal income and consumption spending.</a:t>
            </a:r>
            <a:endParaRPr lang="en-US" sz="2200" dirty="0"/>
          </a:p>
        </p:txBody>
      </p:sp>
      <p:sp>
        <p:nvSpPr>
          <p:cNvPr id="4" name="Text Placeholder 3"/>
          <p:cNvSpPr>
            <a:spLocks noGrp="1"/>
          </p:cNvSpPr>
          <p:nvPr>
            <p:ph type="body" sz="quarter" idx="12"/>
          </p:nvPr>
        </p:nvSpPr>
        <p:spPr/>
        <p:txBody>
          <a:bodyPr/>
          <a:lstStyle/>
          <a:p>
            <a:r>
              <a:rPr lang="en-US" smtClean="0"/>
              <a:t>Graphing the Positive Relationship Between Income and Consumption</a:t>
            </a:r>
            <a:endParaRPr lang="en-US" dirty="0"/>
          </a:p>
        </p:txBody>
      </p:sp>
      <p:sp>
        <p:nvSpPr>
          <p:cNvPr id="5" name="Text Placeholder 4"/>
          <p:cNvSpPr>
            <a:spLocks noGrp="1"/>
          </p:cNvSpPr>
          <p:nvPr>
            <p:ph type="body" sz="quarter" idx="13"/>
          </p:nvPr>
        </p:nvSpPr>
        <p:spPr/>
        <p:txBody>
          <a:bodyPr/>
          <a:lstStyle/>
          <a:p>
            <a:r>
              <a:rPr lang="en-US" smtClean="0"/>
              <a:t>Figure 1A.6</a:t>
            </a:r>
            <a:endParaRPr lang="en-US" dirty="0"/>
          </a:p>
        </p:txBody>
      </p:sp>
      <p:pic>
        <p:nvPicPr>
          <p:cNvPr id="68624" name="Picture 16" descr="C:\Users\Paul\Dropbox\ECON 5e\Art From Fernando_For Digital\Ch01\Figure_1A.6\png\Figure_1A.6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26" name="Picture 18" descr="C:\Users\Paul\Dropbox\ECON 5e\Art From Fernando_For Digital\Ch01\Figure_1A.6\png\Figure_1A.6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27" name="Picture 19" descr="C:\Users\Paul\Dropbox\ECON 5e\Art From Fernando_For Digital\Ch01\Figure_1A.6\png\Figure_1A.6_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28" name="Picture 20" descr="C:\Users\Paul\Dropbox\ECON 5e\Art From Fernando_For Digital\Ch01\Figure_1A.6\png\Figure_1A.6_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29" name="Picture 21" descr="C:\Users\Paul\Dropbox\ECON 5e\Art From Fernando_For Digital\Ch01\Figure_1A.6\png\Figure_1A.6_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30" name="Picture 22" descr="C:\Users\Paul\Dropbox\ECON 5e\Art From Fernando_For Digital\Ch01\Figure_1A.6\png\Figure_1A.6_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31" name="Picture 23" descr="C:\Users\Paul\Dropbox\ECON 5e\Art From Fernando_For Digital\Ch01\Figure_1A.6\png\Figure_1A.6_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32" name="Picture 24" descr="C:\Users\Paul\Dropbox\ECON 5e\Art From Fernando_For Digital\Ch01\Figure_1A.6\png\Figure_1A.6_9.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pic>
        <p:nvPicPr>
          <p:cNvPr id="68633" name="Picture 25" descr="C:\Users\Paul\Dropbox\ECON 5e\Art From Fernando_For Digital\Ch01\Figure_1A.6\png\Figure_1A.6_1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9642" y="957263"/>
            <a:ext cx="5991958" cy="460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8624"/>
                                        </p:tgtEl>
                                        <p:attrNameLst>
                                          <p:attrName>style.visibility</p:attrName>
                                        </p:attrNameLst>
                                      </p:cBhvr>
                                      <p:to>
                                        <p:strVal val="visible"/>
                                      </p:to>
                                    </p:set>
                                    <p:animEffect transition="in" filter="wipe(down)">
                                      <p:cBhvr>
                                        <p:cTn id="20" dur="500"/>
                                        <p:tgtEl>
                                          <p:spTgt spid="6862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68626"/>
                                        </p:tgtEl>
                                        <p:attrNameLst>
                                          <p:attrName>style.visibility</p:attrName>
                                        </p:attrNameLst>
                                      </p:cBhvr>
                                      <p:to>
                                        <p:strVal val="visible"/>
                                      </p:to>
                                    </p:set>
                                    <p:animEffect transition="in" filter="wipe(down)">
                                      <p:cBhvr>
                                        <p:cTn id="24" dur="500"/>
                                        <p:tgtEl>
                                          <p:spTgt spid="68626"/>
                                        </p:tgtEl>
                                      </p:cBhvr>
                                    </p:animEffect>
                                  </p:childTnLst>
                                </p:cTn>
                              </p:par>
                              <p:par>
                                <p:cTn id="25" presetID="22" presetClass="entr" presetSubtype="4" fill="hold" nodeType="withEffect">
                                  <p:stCondLst>
                                    <p:cond delay="0"/>
                                  </p:stCondLst>
                                  <p:childTnLst>
                                    <p:set>
                                      <p:cBhvr>
                                        <p:cTn id="26" dur="1" fill="hold">
                                          <p:stCondLst>
                                            <p:cond delay="0"/>
                                          </p:stCondLst>
                                        </p:cTn>
                                        <p:tgtEl>
                                          <p:spTgt spid="68627"/>
                                        </p:tgtEl>
                                        <p:attrNameLst>
                                          <p:attrName>style.visibility</p:attrName>
                                        </p:attrNameLst>
                                      </p:cBhvr>
                                      <p:to>
                                        <p:strVal val="visible"/>
                                      </p:to>
                                    </p:set>
                                    <p:animEffect transition="in" filter="wipe(down)">
                                      <p:cBhvr>
                                        <p:cTn id="27" dur="500"/>
                                        <p:tgtEl>
                                          <p:spTgt spid="68627"/>
                                        </p:tgtEl>
                                      </p:cBhvr>
                                    </p:animEffect>
                                  </p:childTnLst>
                                </p:cTn>
                              </p:par>
                              <p:par>
                                <p:cTn id="28" presetID="22" presetClass="entr" presetSubtype="4" fill="hold" nodeType="withEffect">
                                  <p:stCondLst>
                                    <p:cond delay="0"/>
                                  </p:stCondLst>
                                  <p:childTnLst>
                                    <p:set>
                                      <p:cBhvr>
                                        <p:cTn id="29" dur="1" fill="hold">
                                          <p:stCondLst>
                                            <p:cond delay="0"/>
                                          </p:stCondLst>
                                        </p:cTn>
                                        <p:tgtEl>
                                          <p:spTgt spid="68628"/>
                                        </p:tgtEl>
                                        <p:attrNameLst>
                                          <p:attrName>style.visibility</p:attrName>
                                        </p:attrNameLst>
                                      </p:cBhvr>
                                      <p:to>
                                        <p:strVal val="visible"/>
                                      </p:to>
                                    </p:set>
                                    <p:animEffect transition="in" filter="wipe(down)">
                                      <p:cBhvr>
                                        <p:cTn id="30" dur="500"/>
                                        <p:tgtEl>
                                          <p:spTgt spid="68628"/>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68630"/>
                                        </p:tgtEl>
                                        <p:attrNameLst>
                                          <p:attrName>style.visibility</p:attrName>
                                        </p:attrNameLst>
                                      </p:cBhvr>
                                      <p:to>
                                        <p:strVal val="visible"/>
                                      </p:to>
                                    </p:set>
                                    <p:animEffect transition="in" filter="wipe(down)">
                                      <p:cBhvr>
                                        <p:cTn id="34" dur="500"/>
                                        <p:tgtEl>
                                          <p:spTgt spid="68630"/>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68631"/>
                                        </p:tgtEl>
                                        <p:attrNameLst>
                                          <p:attrName>style.visibility</p:attrName>
                                        </p:attrNameLst>
                                      </p:cBhvr>
                                      <p:to>
                                        <p:strVal val="visible"/>
                                      </p:to>
                                    </p:set>
                                    <p:animEffect transition="in" filter="wipe(down)">
                                      <p:cBhvr>
                                        <p:cTn id="38" dur="500"/>
                                        <p:tgtEl>
                                          <p:spTgt spid="68631"/>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68632"/>
                                        </p:tgtEl>
                                        <p:attrNameLst>
                                          <p:attrName>style.visibility</p:attrName>
                                        </p:attrNameLst>
                                      </p:cBhvr>
                                      <p:to>
                                        <p:strVal val="visible"/>
                                      </p:to>
                                    </p:set>
                                    <p:animEffect transition="in" filter="wipe(down)">
                                      <p:cBhvr>
                                        <p:cTn id="42" dur="600"/>
                                        <p:tgtEl>
                                          <p:spTgt spid="68632"/>
                                        </p:tgtEl>
                                      </p:cBhvr>
                                    </p:animEffect>
                                  </p:childTnLst>
                                </p:cTn>
                              </p:par>
                            </p:childTnLst>
                          </p:cTn>
                        </p:par>
                        <p:par>
                          <p:cTn id="43" fill="hold">
                            <p:stCondLst>
                              <p:cond delay="3100"/>
                            </p:stCondLst>
                            <p:childTnLst>
                              <p:par>
                                <p:cTn id="44" presetID="22" presetClass="entr" presetSubtype="4" fill="hold" nodeType="afterEffect">
                                  <p:stCondLst>
                                    <p:cond delay="0"/>
                                  </p:stCondLst>
                                  <p:childTnLst>
                                    <p:set>
                                      <p:cBhvr>
                                        <p:cTn id="45" dur="1" fill="hold">
                                          <p:stCondLst>
                                            <p:cond delay="0"/>
                                          </p:stCondLst>
                                        </p:cTn>
                                        <p:tgtEl>
                                          <p:spTgt spid="68633"/>
                                        </p:tgtEl>
                                        <p:attrNameLst>
                                          <p:attrName>style.visibility</p:attrName>
                                        </p:attrNameLst>
                                      </p:cBhvr>
                                      <p:to>
                                        <p:strVal val="visible"/>
                                      </p:to>
                                    </p:set>
                                    <p:animEffect transition="in" filter="wipe(down)">
                                      <p:cBhvr>
                                        <p:cTn id="46" dur="500"/>
                                        <p:tgtEl>
                                          <p:spTgt spid="68633"/>
                                        </p:tgtEl>
                                      </p:cBhvr>
                                    </p:animEffect>
                                  </p:childTnLst>
                                </p:cTn>
                              </p:par>
                            </p:childTnLst>
                          </p:cTn>
                        </p:par>
                        <p:par>
                          <p:cTn id="47" fill="hold">
                            <p:stCondLst>
                              <p:cond delay="3600"/>
                            </p:stCondLst>
                            <p:childTnLst>
                              <p:par>
                                <p:cTn id="48" presetID="22" presetClass="entr" presetSubtype="4" fill="hold" nodeType="afterEffect">
                                  <p:stCondLst>
                                    <p:cond delay="0"/>
                                  </p:stCondLst>
                                  <p:childTnLst>
                                    <p:set>
                                      <p:cBhvr>
                                        <p:cTn id="49" dur="1" fill="hold">
                                          <p:stCondLst>
                                            <p:cond delay="0"/>
                                          </p:stCondLst>
                                        </p:cTn>
                                        <p:tgtEl>
                                          <p:spTgt spid="68629"/>
                                        </p:tgtEl>
                                        <p:attrNameLst>
                                          <p:attrName>style.visibility</p:attrName>
                                        </p:attrNameLst>
                                      </p:cBhvr>
                                      <p:to>
                                        <p:strVal val="visible"/>
                                      </p:to>
                                    </p:set>
                                    <p:animEffect transition="in" filter="wipe(down)">
                                      <p:cBhvr>
                                        <p:cTn id="50" dur="500"/>
                                        <p:tgtEl>
                                          <p:spTgt spid="6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Correlation vs. causation</a:t>
            </a:r>
            <a:endParaRPr lang="en-US" dirty="0"/>
          </a:p>
        </p:txBody>
      </p:sp>
      <p:sp>
        <p:nvSpPr>
          <p:cNvPr id="3" name="Text Placeholder 2"/>
          <p:cNvSpPr>
            <a:spLocks noGrp="1"/>
          </p:cNvSpPr>
          <p:nvPr>
            <p:ph type="body" sz="quarter" idx="11"/>
          </p:nvPr>
        </p:nvSpPr>
        <p:spPr>
          <a:xfrm>
            <a:off x="152400" y="3810000"/>
            <a:ext cx="8763000" cy="2667000"/>
          </a:xfrm>
        </p:spPr>
        <p:txBody>
          <a:bodyPr/>
          <a:lstStyle/>
          <a:p>
            <a:r>
              <a:rPr lang="en-US" sz="2200" dirty="0" smtClean="0"/>
              <a:t>Using graphs to draw conclusions about cause and effect is dangerous.</a:t>
            </a:r>
          </a:p>
          <a:p>
            <a:r>
              <a:rPr lang="en-US" sz="2200" dirty="0" smtClean="0"/>
              <a:t>For example, in panel (a), as the number of fires in fireplaces increases, the number of leaves on trees falls; but the fires don’t cause the leaves to fall.</a:t>
            </a:r>
          </a:p>
          <a:p>
            <a:r>
              <a:rPr lang="en-US" sz="2200" dirty="0" smtClean="0"/>
              <a:t>In panel (b), as the number of lawn mowers being used increases, so does the rate at which grass grows.</a:t>
            </a:r>
            <a:endParaRPr lang="en-US" sz="2200" dirty="0"/>
          </a:p>
        </p:txBody>
      </p:sp>
      <p:sp>
        <p:nvSpPr>
          <p:cNvPr id="4" name="Text Placeholder 3"/>
          <p:cNvSpPr>
            <a:spLocks noGrp="1"/>
          </p:cNvSpPr>
          <p:nvPr>
            <p:ph type="body" sz="quarter" idx="12"/>
          </p:nvPr>
        </p:nvSpPr>
        <p:spPr>
          <a:xfrm>
            <a:off x="6777037" y="685800"/>
            <a:ext cx="2290763" cy="449263"/>
          </a:xfrm>
        </p:spPr>
        <p:txBody>
          <a:bodyPr/>
          <a:lstStyle/>
          <a:p>
            <a:r>
              <a:rPr lang="en-US" smtClean="0"/>
              <a:t>Determining Cause and Effect</a:t>
            </a:r>
            <a:endParaRPr lang="en-US" dirty="0"/>
          </a:p>
        </p:txBody>
      </p:sp>
      <p:sp>
        <p:nvSpPr>
          <p:cNvPr id="5" name="Text Placeholder 4"/>
          <p:cNvSpPr>
            <a:spLocks noGrp="1"/>
          </p:cNvSpPr>
          <p:nvPr>
            <p:ph type="body" sz="quarter" idx="13"/>
          </p:nvPr>
        </p:nvSpPr>
        <p:spPr>
          <a:xfrm>
            <a:off x="5443537" y="685800"/>
            <a:ext cx="1352550" cy="381000"/>
          </a:xfrm>
        </p:spPr>
        <p:txBody>
          <a:bodyPr/>
          <a:lstStyle/>
          <a:p>
            <a:r>
              <a:rPr lang="en-US" smtClean="0"/>
              <a:t>Figure 1A.7</a:t>
            </a:r>
            <a:endParaRPr lang="en-US" dirty="0"/>
          </a:p>
        </p:txBody>
      </p:sp>
      <p:pic>
        <p:nvPicPr>
          <p:cNvPr id="6" name="Picture 5" descr="Fig1A-7a&amp;b_PPT_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 y="1085850"/>
            <a:ext cx="3371850" cy="2724150"/>
          </a:xfrm>
          <a:prstGeom prst="rect">
            <a:avLst/>
          </a:prstGeom>
          <a:noFill/>
          <a:ln w="9525">
            <a:noFill/>
            <a:miter lim="800000"/>
            <a:headEnd/>
            <a:tailEnd/>
          </a:ln>
        </p:spPr>
      </p:pic>
      <p:pic>
        <p:nvPicPr>
          <p:cNvPr id="7" name="Picture 6" descr="Fig1A-7a&amp;b_PPT_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085850"/>
            <a:ext cx="3371850" cy="2724150"/>
          </a:xfrm>
          <a:prstGeom prst="rect">
            <a:avLst/>
          </a:prstGeom>
          <a:noFill/>
          <a:ln w="9525">
            <a:noFill/>
            <a:miter lim="800000"/>
            <a:headEnd/>
            <a:tailEnd/>
          </a:ln>
        </p:spPr>
      </p:pic>
      <p:pic>
        <p:nvPicPr>
          <p:cNvPr id="8" name="Picture 7" descr="Fig1A-7a&amp;b_PPT_3.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8688" y="1085850"/>
            <a:ext cx="3276600" cy="2724150"/>
          </a:xfrm>
          <a:prstGeom prst="rect">
            <a:avLst/>
          </a:prstGeom>
          <a:noFill/>
          <a:ln w="9525">
            <a:noFill/>
            <a:miter lim="800000"/>
            <a:headEnd/>
            <a:tailEnd/>
          </a:ln>
        </p:spPr>
      </p:pic>
      <p:pic>
        <p:nvPicPr>
          <p:cNvPr id="9" name="Picture 8" descr="Fig1A-7a&amp;b_PPT_4.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1085850"/>
            <a:ext cx="3276600" cy="2724150"/>
          </a:xfrm>
          <a:prstGeom prst="rect">
            <a:avLst/>
          </a:prstGeom>
          <a:noFill/>
          <a:ln w="9525">
            <a:noFill/>
            <a:miter lim="800000"/>
            <a:headEnd/>
            <a:tailEnd/>
          </a:ln>
        </p:spPr>
      </p:pic>
    </p:spTree>
    <p:extLst>
      <p:ext uri="{BB962C8B-B14F-4D97-AF65-F5344CB8AC3E}">
        <p14:creationId xmlns:p14="http://schemas.microsoft.com/office/powerpoint/2010/main" val="34170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t>Are graphs of economic relationships always straight lines</a:t>
            </a:r>
            <a:r>
              <a:rPr lang="en-US" sz="2600" dirty="0" smtClean="0"/>
              <a:t>?</a:t>
            </a:r>
            <a:endParaRPr lang="en-US" sz="2600" dirty="0"/>
          </a:p>
        </p:txBody>
      </p:sp>
      <p:sp>
        <p:nvSpPr>
          <p:cNvPr id="7" name="Text Placeholder 6"/>
          <p:cNvSpPr>
            <a:spLocks noGrp="1"/>
          </p:cNvSpPr>
          <p:nvPr>
            <p:ph type="body" sz="quarter" idx="11"/>
          </p:nvPr>
        </p:nvSpPr>
        <p:spPr/>
        <p:txBody>
          <a:bodyPr/>
          <a:lstStyle/>
          <a:p>
            <a:endParaRPr lang="en-US" sz="2200" dirty="0" smtClean="0"/>
          </a:p>
          <a:p>
            <a:endParaRPr lang="en-US" sz="2200" dirty="0" smtClean="0"/>
          </a:p>
          <a:p>
            <a:r>
              <a:rPr lang="en-US" sz="2200" dirty="0" smtClean="0"/>
              <a:t>The relationship between two variables is linear when it can be represented by a straight line.</a:t>
            </a:r>
          </a:p>
          <a:p>
            <a:endParaRPr lang="en-US" sz="2200" dirty="0" smtClean="0"/>
          </a:p>
          <a:p>
            <a:r>
              <a:rPr lang="en-US" sz="2200" dirty="0" smtClean="0"/>
              <a:t>Few economic relationships are actually linear. However linear approximations are simpler to use, and are often “good enough” in modeling.</a:t>
            </a:r>
            <a:endParaRPr lang="en-US" sz="2200" dirty="0"/>
          </a:p>
        </p:txBody>
      </p:sp>
    </p:spTree>
    <p:extLst>
      <p:ext uri="{BB962C8B-B14F-4D97-AF65-F5344CB8AC3E}">
        <p14:creationId xmlns:p14="http://schemas.microsoft.com/office/powerpoint/2010/main" val="14511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wipe(left)">
                                      <p:cBhvr>
                                        <p:cTn id="1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Typical “economics” questions</a:t>
            </a:r>
          </a:p>
        </p:txBody>
      </p:sp>
      <p:sp>
        <p:nvSpPr>
          <p:cNvPr id="3" name="Text Placeholder 2"/>
          <p:cNvSpPr>
            <a:spLocks noGrp="1"/>
          </p:cNvSpPr>
          <p:nvPr>
            <p:ph type="body" sz="quarter" idx="11"/>
          </p:nvPr>
        </p:nvSpPr>
        <p:spPr/>
        <p:txBody>
          <a:bodyPr/>
          <a:lstStyle/>
          <a:p>
            <a:r>
              <a:rPr lang="en-US" sz="2200" dirty="0" smtClean="0"/>
              <a:t>We will learn how to answer questions like these:</a:t>
            </a:r>
          </a:p>
          <a:p>
            <a:endParaRPr lang="en-US" sz="2200" dirty="0" smtClean="0"/>
          </a:p>
          <a:p>
            <a:pPr lvl="1"/>
            <a:r>
              <a:rPr lang="en-US" sz="2200" dirty="0" smtClean="0"/>
              <a:t>•	How are the prices of goods and services determined?</a:t>
            </a:r>
          </a:p>
          <a:p>
            <a:pPr lvl="1"/>
            <a:r>
              <a:rPr lang="en-US" sz="2200" dirty="0" smtClean="0"/>
              <a:t>•	How does pollution affect the economy, and how should government policy deal with these effects?</a:t>
            </a:r>
          </a:p>
          <a:p>
            <a:pPr lvl="1"/>
            <a:r>
              <a:rPr lang="en-US" sz="2200" dirty="0" smtClean="0"/>
              <a:t>•	Why do firms engage in international trade, and how do government policies affect international trade?</a:t>
            </a:r>
          </a:p>
          <a:p>
            <a:pPr lvl="1"/>
            <a:r>
              <a:rPr lang="en-US" sz="2200" dirty="0" smtClean="0"/>
              <a:t>•	Why does government control the prices of some goods and services, and what are the effects of those controls?</a:t>
            </a:r>
            <a:endParaRPr lang="en-US" sz="2200" dirty="0"/>
          </a:p>
        </p:txBody>
      </p:sp>
    </p:spTree>
    <p:extLst>
      <p:ext uri="{BB962C8B-B14F-4D97-AF65-F5344CB8AC3E}">
        <p14:creationId xmlns:p14="http://schemas.microsoft.com/office/powerpoint/2010/main" val="39574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Slopes of non-linear </a:t>
            </a:r>
            <a:r>
              <a:rPr lang="en-US" dirty="0" smtClean="0"/>
              <a:t>curves</a:t>
            </a:r>
            <a:endParaRPr lang="en-US" dirty="0"/>
          </a:p>
        </p:txBody>
      </p:sp>
      <p:sp>
        <p:nvSpPr>
          <p:cNvPr id="3" name="Text Placeholder 2"/>
          <p:cNvSpPr>
            <a:spLocks noGrp="1"/>
          </p:cNvSpPr>
          <p:nvPr>
            <p:ph type="body" sz="quarter" idx="11"/>
          </p:nvPr>
        </p:nvSpPr>
        <p:spPr>
          <a:xfrm>
            <a:off x="152400" y="838200"/>
            <a:ext cx="3581400" cy="5638800"/>
          </a:xfrm>
        </p:spPr>
        <p:txBody>
          <a:bodyPr/>
          <a:lstStyle/>
          <a:p>
            <a:r>
              <a:rPr lang="en-US" sz="2200" dirty="0" smtClean="0"/>
              <a:t>A non-linear curve has different slopes at different points. This curve shows the total cost of production for various quantities of iPhones.</a:t>
            </a:r>
          </a:p>
          <a:p>
            <a:r>
              <a:rPr lang="en-US" sz="2200" dirty="0" smtClean="0"/>
              <a:t>We can approximate its slope over a section by measuring the slope as if that section were linear.</a:t>
            </a:r>
          </a:p>
          <a:p>
            <a:r>
              <a:rPr lang="en-US" sz="2200" dirty="0" smtClean="0"/>
              <a:t>Between C and D, the slope is greater than between A and B; so we say the curve is steeper between C and D than between A and B.</a:t>
            </a:r>
            <a:endParaRPr lang="en-US" sz="2200" dirty="0"/>
          </a:p>
        </p:txBody>
      </p:sp>
      <p:sp>
        <p:nvSpPr>
          <p:cNvPr id="4" name="Text Placeholder 3"/>
          <p:cNvSpPr>
            <a:spLocks noGrp="1"/>
          </p:cNvSpPr>
          <p:nvPr>
            <p:ph type="body" sz="quarter" idx="12"/>
          </p:nvPr>
        </p:nvSpPr>
        <p:spPr/>
        <p:txBody>
          <a:bodyPr/>
          <a:lstStyle/>
          <a:p>
            <a:r>
              <a:rPr lang="en-US" smtClean="0"/>
              <a:t>The Slope of a Nonlinear Curve</a:t>
            </a:r>
            <a:endParaRPr lang="en-US" dirty="0"/>
          </a:p>
        </p:txBody>
      </p:sp>
      <p:sp>
        <p:nvSpPr>
          <p:cNvPr id="5" name="Text Placeholder 4"/>
          <p:cNvSpPr>
            <a:spLocks noGrp="1"/>
          </p:cNvSpPr>
          <p:nvPr>
            <p:ph type="body" sz="quarter" idx="13"/>
          </p:nvPr>
        </p:nvSpPr>
        <p:spPr>
          <a:xfrm>
            <a:off x="4419600" y="5562600"/>
            <a:ext cx="1466850" cy="381000"/>
          </a:xfrm>
        </p:spPr>
        <p:txBody>
          <a:bodyPr/>
          <a:lstStyle/>
          <a:p>
            <a:r>
              <a:rPr lang="en-US" dirty="0" smtClean="0"/>
              <a:t>Figure 1A.8a</a:t>
            </a:r>
            <a:endParaRPr lang="en-US" dirty="0"/>
          </a:p>
        </p:txBody>
      </p:sp>
      <p:pic>
        <p:nvPicPr>
          <p:cNvPr id="6" name="Picture 47" descr="Fig1A-8_PP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7" name="Picture 48" descr="Fig1A-8_P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8" name="Picture 49" descr="Fig1A-8_PPT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9" name="Picture 50" descr="Fig1A-8_PPT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0" name="Picture 52" descr="Fig1A-8_PPT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1" name="Picture 54" descr="Fig1A-8_PPT_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2" name="Picture 59" descr="Fig1A-8_PPT_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3" name="Picture 64" descr="Fig1A-8_PPT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4" name="Picture 66" descr="Fig1A-8_PPT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5" name="Picture 68" descr="Fig1A-8_PPT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6" name="Picture 67" descr="Fig1A-8_PPT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7" name="Picture 65" descr="Fig1A-8_PPT_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pic>
        <p:nvPicPr>
          <p:cNvPr id="18" name="Picture 69" descr="Fig1A-8_PPT_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2025" y="914400"/>
            <a:ext cx="3838575" cy="4591050"/>
          </a:xfrm>
          <a:prstGeom prst="rect">
            <a:avLst/>
          </a:prstGeom>
          <a:noFill/>
          <a:ln w="9525">
            <a:noFill/>
            <a:miter lim="800000"/>
            <a:headEnd/>
            <a:tailEnd/>
          </a:ln>
        </p:spPr>
      </p:pic>
    </p:spTree>
    <p:extLst>
      <p:ext uri="{BB962C8B-B14F-4D97-AF65-F5344CB8AC3E}">
        <p14:creationId xmlns:p14="http://schemas.microsoft.com/office/powerpoint/2010/main" val="96724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1000"/>
                                        <p:tgtEl>
                                          <p:spTgt spid="12"/>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1000"/>
                                        <p:tgtEl>
                                          <p:spTgt spid="17"/>
                                        </p:tgtEl>
                                      </p:cBhvr>
                                    </p:animEffect>
                                  </p:childTnLst>
                                </p:cTn>
                              </p:par>
                              <p:par>
                                <p:cTn id="47" presetID="22" presetClass="entr" presetSubtype="8"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left)">
                                      <p:cBhvr>
                                        <p:cTn id="49" dur="500"/>
                                        <p:tgtEl>
                                          <p:spTgt spid="3">
                                            <p:txEl>
                                              <p:pRg st="2" end="2"/>
                                            </p:txEl>
                                          </p:spTgt>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1000"/>
                                        <p:tgtEl>
                                          <p:spTgt spid="16"/>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1000"/>
                                        <p:tgtEl>
                                          <p:spTgt spid="14"/>
                                        </p:tgtEl>
                                      </p:cBhvr>
                                    </p:animEffect>
                                  </p:child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Slopes of non-linear curves—continued</a:t>
            </a:r>
            <a:endParaRPr lang="en-US" dirty="0"/>
          </a:p>
        </p:txBody>
      </p:sp>
      <p:sp>
        <p:nvSpPr>
          <p:cNvPr id="3" name="Text Placeholder 2"/>
          <p:cNvSpPr>
            <a:spLocks noGrp="1"/>
          </p:cNvSpPr>
          <p:nvPr>
            <p:ph type="body" sz="quarter" idx="11"/>
          </p:nvPr>
        </p:nvSpPr>
        <p:spPr>
          <a:xfrm>
            <a:off x="152400" y="838200"/>
            <a:ext cx="3962400" cy="2209800"/>
          </a:xfrm>
        </p:spPr>
        <p:txBody>
          <a:bodyPr/>
          <a:lstStyle/>
          <a:p>
            <a:r>
              <a:rPr lang="en-US" sz="2200" dirty="0" smtClean="0"/>
              <a:t>Another way to measure the slope of a non-linear curve is to measure the slope of a tangent line to the curve, at the point we want to know the slope.</a:t>
            </a:r>
            <a:endParaRPr lang="en-US" sz="2200" dirty="0"/>
          </a:p>
        </p:txBody>
      </p:sp>
      <p:graphicFrame>
        <p:nvGraphicFramePr>
          <p:cNvPr id="33" name="Object 1"/>
          <p:cNvGraphicFramePr>
            <a:graphicFrameLocks noChangeAspect="1"/>
          </p:cNvGraphicFramePr>
          <p:nvPr>
            <p:extLst>
              <p:ext uri="{D42A27DB-BD31-4B8C-83A1-F6EECF244321}">
                <p14:modId xmlns:p14="http://schemas.microsoft.com/office/powerpoint/2010/main" val="1375048501"/>
              </p:ext>
            </p:extLst>
          </p:nvPr>
        </p:nvGraphicFramePr>
        <p:xfrm>
          <a:off x="838200" y="4454525"/>
          <a:ext cx="2481263" cy="787400"/>
        </p:xfrm>
        <a:graphic>
          <a:graphicData uri="http://schemas.openxmlformats.org/presentationml/2006/ole">
            <mc:AlternateContent xmlns:mc="http://schemas.openxmlformats.org/markup-compatibility/2006">
              <mc:Choice xmlns:v="urn:schemas-microsoft-com:vml" Requires="v">
                <p:oleObj spid="_x0000_s62528" name="Equation" r:id="rId3" imgW="1320480" imgH="419040" progId="Equation.3">
                  <p:embed/>
                </p:oleObj>
              </mc:Choice>
              <mc:Fallback>
                <p:oleObj name="Equation" r:id="rId3" imgW="1320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54525"/>
                        <a:ext cx="2481263"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2"/>
          <p:cNvGraphicFramePr>
            <a:graphicFrameLocks noChangeAspect="1"/>
          </p:cNvGraphicFramePr>
          <p:nvPr>
            <p:extLst>
              <p:ext uri="{D42A27DB-BD31-4B8C-83A1-F6EECF244321}">
                <p14:modId xmlns:p14="http://schemas.microsoft.com/office/powerpoint/2010/main" val="3799489152"/>
              </p:ext>
            </p:extLst>
          </p:nvPr>
        </p:nvGraphicFramePr>
        <p:xfrm>
          <a:off x="838200" y="5613400"/>
          <a:ext cx="2743200" cy="787400"/>
        </p:xfrm>
        <a:graphic>
          <a:graphicData uri="http://schemas.openxmlformats.org/presentationml/2006/ole">
            <mc:AlternateContent xmlns:mc="http://schemas.openxmlformats.org/markup-compatibility/2006">
              <mc:Choice xmlns:v="urn:schemas-microsoft-com:vml" Requires="v">
                <p:oleObj spid="_x0000_s62529" name="Equation" r:id="rId5" imgW="1460160" imgH="419040" progId="Equation.3">
                  <p:embed/>
                </p:oleObj>
              </mc:Choice>
              <mc:Fallback>
                <p:oleObj name="Equation" r:id="rId5" imgW="146016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613400"/>
                        <a:ext cx="27432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2"/>
          </p:nvPr>
        </p:nvSpPr>
        <p:spPr/>
        <p:txBody>
          <a:bodyPr/>
          <a:lstStyle/>
          <a:p>
            <a:r>
              <a:rPr lang="en-US" smtClean="0"/>
              <a:t>The Slope of a Nonlinear Curve</a:t>
            </a:r>
            <a:endParaRPr lang="en-US" dirty="0"/>
          </a:p>
        </p:txBody>
      </p:sp>
      <p:sp>
        <p:nvSpPr>
          <p:cNvPr id="5" name="Text Placeholder 4"/>
          <p:cNvSpPr>
            <a:spLocks noGrp="1"/>
          </p:cNvSpPr>
          <p:nvPr>
            <p:ph type="body" sz="quarter" idx="13"/>
          </p:nvPr>
        </p:nvSpPr>
        <p:spPr>
          <a:xfrm>
            <a:off x="4419600" y="5562600"/>
            <a:ext cx="1466850" cy="381000"/>
          </a:xfrm>
        </p:spPr>
        <p:txBody>
          <a:bodyPr/>
          <a:lstStyle/>
          <a:p>
            <a:r>
              <a:rPr lang="en-US" dirty="0" smtClean="0"/>
              <a:t>Figure 1A.8b</a:t>
            </a:r>
            <a:endParaRPr lang="en-US" dirty="0"/>
          </a:p>
        </p:txBody>
      </p:sp>
      <p:pic>
        <p:nvPicPr>
          <p:cNvPr id="19" name="Picture 43" descr="Fig1A-8_PPT_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0" name="Picture 44" descr="Fig1A-8_PPT_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1" name="Picture 42" descr="Fig1A-8_PPT_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2" name="Picture 41" descr="Fig1A-8_PPT_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3" name="Picture 38" descr="Fig1A-8_PPT_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4" name="Picture 45" descr="Fig1A-8_PPT_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5" name="Picture 34" descr="Fig1A-8_PPT_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6" name="Picture 24" descr="Fig1A-8_PPT_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7" name="Picture 25" descr="Fig1A-8_PPT_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8" name="Picture 27" descr="Fig1A-8_PPT_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29" name="Picture 33" descr="Fig1A-8_PPT_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52975" y="858838"/>
            <a:ext cx="3838575" cy="4591050"/>
          </a:xfrm>
          <a:prstGeom prst="rect">
            <a:avLst/>
          </a:prstGeom>
          <a:noFill/>
          <a:ln w="9525">
            <a:noFill/>
            <a:miter lim="800000"/>
            <a:headEnd/>
            <a:tailEnd/>
          </a:ln>
        </p:spPr>
      </p:pic>
      <p:pic>
        <p:nvPicPr>
          <p:cNvPr id="30" name="Picture 37" descr="Fig1A-8_PPT_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72025" y="838200"/>
            <a:ext cx="3838575" cy="4591050"/>
          </a:xfrm>
          <a:prstGeom prst="rect">
            <a:avLst/>
          </a:prstGeom>
          <a:noFill/>
          <a:ln w="9525">
            <a:noFill/>
            <a:miter lim="800000"/>
            <a:headEnd/>
            <a:tailEnd/>
          </a:ln>
        </p:spPr>
      </p:pic>
      <p:pic>
        <p:nvPicPr>
          <p:cNvPr id="31" name="Picture 39" descr="Fig1A-8_PPT_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2975" y="838200"/>
            <a:ext cx="3838575" cy="4591050"/>
          </a:xfrm>
          <a:prstGeom prst="rect">
            <a:avLst/>
          </a:prstGeom>
          <a:noFill/>
          <a:ln w="9525">
            <a:noFill/>
            <a:miter lim="800000"/>
            <a:headEnd/>
            <a:tailEnd/>
          </a:ln>
        </p:spPr>
      </p:pic>
      <p:pic>
        <p:nvPicPr>
          <p:cNvPr id="32" name="Picture 49" descr="Fig1A-8_PPT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52975" y="838200"/>
            <a:ext cx="3838575" cy="4591050"/>
          </a:xfrm>
          <a:prstGeom prst="rect">
            <a:avLst/>
          </a:prstGeom>
          <a:noFill/>
          <a:ln w="9525">
            <a:noFill/>
            <a:miter lim="800000"/>
            <a:headEnd/>
            <a:tailEnd/>
          </a:ln>
        </p:spPr>
      </p:pic>
    </p:spTree>
    <p:extLst>
      <p:ext uri="{BB962C8B-B14F-4D97-AF65-F5344CB8AC3E}">
        <p14:creationId xmlns:p14="http://schemas.microsoft.com/office/powerpoint/2010/main" val="29138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750"/>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750"/>
                                        <p:tgtEl>
                                          <p:spTgt spid="27"/>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000"/>
                                        <p:tgtEl>
                                          <p:spTgt spid="29"/>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1000"/>
                                        <p:tgtEl>
                                          <p:spTgt spid="2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000"/>
                                        <p:tgtEl>
                                          <p:spTgt spid="3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1000"/>
                                        <p:tgtEl>
                                          <p:spTgt spid="24"/>
                                        </p:tgtEl>
                                      </p:cBhvr>
                                    </p:animEffect>
                                  </p:childTnLst>
                                </p:cTn>
                              </p:par>
                            </p:childTnLst>
                          </p:cTn>
                        </p:par>
                        <p:par>
                          <p:cTn id="40" fill="hold">
                            <p:stCondLst>
                              <p:cond delay="5000"/>
                            </p:stCondLst>
                            <p:childTnLst>
                              <p:par>
                                <p:cTn id="41" presetID="17" presetClass="entr" presetSubtype="1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1000"/>
                                        <p:tgtEl>
                                          <p:spTgt spid="31"/>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1000"/>
                                        <p:tgtEl>
                                          <p:spTgt spid="21"/>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1000"/>
                                        <p:tgtEl>
                                          <p:spTgt spid="19"/>
                                        </p:tgtEl>
                                      </p:cBhvr>
                                    </p:animEffect>
                                  </p:child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1000"/>
                                        <p:tgtEl>
                                          <p:spTgt spid="20"/>
                                        </p:tgtEl>
                                      </p:cBhvr>
                                    </p:animEffect>
                                  </p:childTnLst>
                                </p:cTn>
                              </p:par>
                            </p:childTnLst>
                          </p:cTn>
                        </p:par>
                        <p:par>
                          <p:cTn id="66" fill="hold">
                            <p:stCondLst>
                              <p:cond delay="5000"/>
                            </p:stCondLst>
                            <p:childTnLst>
                              <p:par>
                                <p:cTn id="67" presetID="17" presetClass="entr" presetSubtype="1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Formula for a percentage </a:t>
            </a:r>
            <a:r>
              <a:rPr lang="en-US" dirty="0" smtClean="0"/>
              <a:t>change</a:t>
            </a:r>
            <a:endParaRPr lang="en-US" dirty="0"/>
          </a:p>
        </p:txBody>
      </p:sp>
      <p:sp>
        <p:nvSpPr>
          <p:cNvPr id="6" name="Text Placeholder 5"/>
          <p:cNvSpPr>
            <a:spLocks noGrp="1"/>
          </p:cNvSpPr>
          <p:nvPr>
            <p:ph type="body" sz="quarter" idx="11"/>
          </p:nvPr>
        </p:nvSpPr>
        <p:spPr>
          <a:xfrm>
            <a:off x="152400" y="838200"/>
            <a:ext cx="8839200" cy="1371600"/>
          </a:xfrm>
        </p:spPr>
        <p:txBody>
          <a:bodyPr/>
          <a:lstStyle/>
          <a:p>
            <a:r>
              <a:rPr lang="en-US" sz="2200" dirty="0"/>
              <a:t>One important formula is the </a:t>
            </a:r>
            <a:r>
              <a:rPr lang="en-US" sz="2200" i="1" dirty="0"/>
              <a:t>percentage change</a:t>
            </a:r>
            <a:r>
              <a:rPr lang="en-US" sz="2200" dirty="0"/>
              <a:t>, which is the change in some economic variable, usually from one period to the next, expressed as a percentage</a:t>
            </a:r>
            <a:r>
              <a:rPr lang="en-US" sz="2200" dirty="0" smtClean="0"/>
              <a:t>.</a:t>
            </a:r>
            <a:endParaRPr lang="en-US" sz="2200" dirty="0"/>
          </a:p>
        </p:txBody>
      </p:sp>
      <p:graphicFrame>
        <p:nvGraphicFramePr>
          <p:cNvPr id="8" name="Object 7"/>
          <p:cNvGraphicFramePr>
            <a:graphicFrameLocks noChangeAspect="1"/>
          </p:cNvGraphicFramePr>
          <p:nvPr>
            <p:extLst>
              <p:ext uri="{D42A27DB-BD31-4B8C-83A1-F6EECF244321}">
                <p14:modId xmlns:p14="http://schemas.microsoft.com/office/powerpoint/2010/main" val="3688983230"/>
              </p:ext>
            </p:extLst>
          </p:nvPr>
        </p:nvGraphicFramePr>
        <p:xfrm>
          <a:off x="656642" y="2743200"/>
          <a:ext cx="8030158" cy="685800"/>
        </p:xfrm>
        <a:graphic>
          <a:graphicData uri="http://schemas.openxmlformats.org/presentationml/2006/ole">
            <mc:AlternateContent xmlns:mc="http://schemas.openxmlformats.org/markup-compatibility/2006">
              <mc:Choice xmlns:v="urn:schemas-microsoft-com:vml" Requires="v">
                <p:oleObj spid="_x0000_s63521" name="Equation" r:id="rId4" imgW="4889500" imgH="419100" progId="Equation.3">
                  <p:embed/>
                </p:oleObj>
              </mc:Choice>
              <mc:Fallback>
                <p:oleObj name="Equation" r:id="rId4" imgW="4889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42" y="2743200"/>
                        <a:ext cx="8030158" cy="685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865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The area of a rectangle</a:t>
            </a:r>
            <a:endParaRPr lang="en-US" dirty="0"/>
          </a:p>
        </p:txBody>
      </p:sp>
      <p:sp>
        <p:nvSpPr>
          <p:cNvPr id="5" name="Text Placeholder 4"/>
          <p:cNvSpPr>
            <a:spLocks noGrp="1"/>
          </p:cNvSpPr>
          <p:nvPr>
            <p:ph type="body" sz="quarter" idx="11"/>
          </p:nvPr>
        </p:nvSpPr>
        <p:spPr>
          <a:xfrm>
            <a:off x="152400" y="838200"/>
            <a:ext cx="3657600" cy="5638800"/>
          </a:xfrm>
        </p:spPr>
        <p:txBody>
          <a:bodyPr/>
          <a:lstStyle/>
          <a:p>
            <a:r>
              <a:rPr lang="en-US" sz="2200" dirty="0" smtClean="0"/>
              <a:t>The area of a rectangle is equal to its base multiplied by its height; total revenue is equal to quantity multiplied by price. </a:t>
            </a:r>
          </a:p>
          <a:p>
            <a:r>
              <a:rPr lang="en-US" sz="2200" dirty="0" smtClean="0"/>
              <a:t>Here, total revenue is equal to the quantity of 125,000 bottles times the price of $2.00 per bottle, or $250,000.</a:t>
            </a:r>
          </a:p>
          <a:p>
            <a:r>
              <a:rPr lang="en-US" sz="2200" dirty="0" smtClean="0"/>
              <a:t>The area of the green-shaded rectangle shows the firm’s total revenue.</a:t>
            </a:r>
          </a:p>
        </p:txBody>
      </p:sp>
      <p:graphicFrame>
        <p:nvGraphicFramePr>
          <p:cNvPr id="12" name="Object 22"/>
          <p:cNvGraphicFramePr>
            <a:graphicFrameLocks noChangeAspect="1"/>
          </p:cNvGraphicFramePr>
          <p:nvPr>
            <p:extLst>
              <p:ext uri="{D42A27DB-BD31-4B8C-83A1-F6EECF244321}">
                <p14:modId xmlns:p14="http://schemas.microsoft.com/office/powerpoint/2010/main" val="3562985349"/>
              </p:ext>
            </p:extLst>
          </p:nvPr>
        </p:nvGraphicFramePr>
        <p:xfrm>
          <a:off x="4343400" y="1231900"/>
          <a:ext cx="4029075" cy="368300"/>
        </p:xfrm>
        <a:graphic>
          <a:graphicData uri="http://schemas.openxmlformats.org/presentationml/2006/ole">
            <mc:AlternateContent xmlns:mc="http://schemas.openxmlformats.org/markup-compatibility/2006">
              <mc:Choice xmlns:v="urn:schemas-microsoft-com:vml" Requires="v">
                <p:oleObj spid="_x0000_s64545" name="Equation" r:id="rId3" imgW="2197100" imgH="203200" progId="Equation.3">
                  <p:embed/>
                </p:oleObj>
              </mc:Choice>
              <mc:Fallback>
                <p:oleObj name="Equation" r:id="rId3" imgW="21971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31900"/>
                        <a:ext cx="40290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5"/>
          <p:cNvSpPr>
            <a:spLocks noGrp="1"/>
          </p:cNvSpPr>
          <p:nvPr>
            <p:ph type="body" sz="quarter" idx="12"/>
          </p:nvPr>
        </p:nvSpPr>
        <p:spPr/>
        <p:txBody>
          <a:bodyPr/>
          <a:lstStyle/>
          <a:p>
            <a:r>
              <a:rPr lang="en-US" smtClean="0"/>
              <a:t>Showing a Firm’s Total Revenue on a Graph</a:t>
            </a:r>
            <a:endParaRPr lang="en-US" dirty="0"/>
          </a:p>
        </p:txBody>
      </p:sp>
      <p:sp>
        <p:nvSpPr>
          <p:cNvPr id="7" name="Text Placeholder 6"/>
          <p:cNvSpPr>
            <a:spLocks noGrp="1"/>
          </p:cNvSpPr>
          <p:nvPr>
            <p:ph type="body" sz="quarter" idx="13"/>
          </p:nvPr>
        </p:nvSpPr>
        <p:spPr/>
        <p:txBody>
          <a:bodyPr/>
          <a:lstStyle/>
          <a:p>
            <a:r>
              <a:rPr lang="en-US" smtClean="0"/>
              <a:t>Figure 1A.9</a:t>
            </a:r>
            <a:endParaRPr lang="en-US" dirty="0"/>
          </a:p>
        </p:txBody>
      </p:sp>
      <p:pic>
        <p:nvPicPr>
          <p:cNvPr id="8" name="Picture 8" descr="Fig1A-8-pp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1828800"/>
            <a:ext cx="5534025" cy="3892550"/>
          </a:xfrm>
          <a:prstGeom prst="rect">
            <a:avLst/>
          </a:prstGeom>
          <a:noFill/>
          <a:ln w="9525">
            <a:noFill/>
            <a:miter lim="800000"/>
            <a:headEnd/>
            <a:tailEnd/>
          </a:ln>
        </p:spPr>
      </p:pic>
      <p:pic>
        <p:nvPicPr>
          <p:cNvPr id="9" name="Picture 11" descr="Fig1A-8-pp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1828800"/>
            <a:ext cx="5534025" cy="3892550"/>
          </a:xfrm>
          <a:prstGeom prst="rect">
            <a:avLst/>
          </a:prstGeom>
          <a:noFill/>
          <a:ln w="9525">
            <a:noFill/>
            <a:miter lim="800000"/>
            <a:headEnd/>
            <a:tailEnd/>
          </a:ln>
        </p:spPr>
      </p:pic>
      <p:pic>
        <p:nvPicPr>
          <p:cNvPr id="10" name="Picture 12" descr="Fig1A-8-pp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9975" y="1828800"/>
            <a:ext cx="5534025" cy="3892550"/>
          </a:xfrm>
          <a:prstGeom prst="rect">
            <a:avLst/>
          </a:prstGeom>
          <a:noFill/>
          <a:ln w="9525">
            <a:noFill/>
            <a:miter lim="800000"/>
            <a:headEnd/>
            <a:tailEnd/>
          </a:ln>
        </p:spPr>
      </p:pic>
      <p:pic>
        <p:nvPicPr>
          <p:cNvPr id="11" name="Picture 13" descr="Fig1A-8-ppt-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5" y="1828800"/>
            <a:ext cx="5534025" cy="3892550"/>
          </a:xfrm>
          <a:prstGeom prst="rect">
            <a:avLst/>
          </a:prstGeom>
          <a:noFill/>
          <a:ln w="9525">
            <a:noFill/>
            <a:miter lim="800000"/>
            <a:headEnd/>
            <a:tailEnd/>
          </a:ln>
        </p:spPr>
      </p:pic>
    </p:spTree>
    <p:extLst>
      <p:ext uri="{BB962C8B-B14F-4D97-AF65-F5344CB8AC3E}">
        <p14:creationId xmlns:p14="http://schemas.microsoft.com/office/powerpoint/2010/main" val="41204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area of a triangle</a:t>
            </a:r>
            <a:endParaRPr lang="en-US" dirty="0"/>
          </a:p>
        </p:txBody>
      </p:sp>
      <p:sp>
        <p:nvSpPr>
          <p:cNvPr id="5" name="Text Placeholder 4"/>
          <p:cNvSpPr>
            <a:spLocks noGrp="1"/>
          </p:cNvSpPr>
          <p:nvPr>
            <p:ph type="body" sz="quarter" idx="11"/>
          </p:nvPr>
        </p:nvSpPr>
        <p:spPr>
          <a:xfrm>
            <a:off x="152400" y="838200"/>
            <a:ext cx="2743200" cy="5638800"/>
          </a:xfrm>
        </p:spPr>
        <p:txBody>
          <a:bodyPr/>
          <a:lstStyle/>
          <a:p>
            <a:r>
              <a:rPr lang="en-US" sz="2200" dirty="0" smtClean="0"/>
              <a:t>The area of a triangle is equal to ½ multiplied by its base multiplied by its height.</a:t>
            </a:r>
          </a:p>
          <a:p>
            <a:r>
              <a:rPr lang="en-US" sz="2200" dirty="0" smtClean="0"/>
              <a:t>The area of the blue-shaded triangle has a base equal to</a:t>
            </a:r>
            <a:br>
              <a:rPr lang="en-US" sz="2200" dirty="0" smtClean="0"/>
            </a:br>
            <a:r>
              <a:rPr lang="en-US" sz="2200" dirty="0" smtClean="0"/>
              <a:t>150,000 – 125,000, or 25,000, and a height equal to $2.00 – $1.50, or $0.50.</a:t>
            </a:r>
          </a:p>
          <a:p>
            <a:r>
              <a:rPr lang="en-US" sz="2200" dirty="0" smtClean="0"/>
              <a:t>Therefore, its area equals ½ × 25,000 × $0.50, or $6,250.</a:t>
            </a:r>
            <a:endParaRPr lang="en-US" sz="2200" dirty="0"/>
          </a:p>
        </p:txBody>
      </p:sp>
      <p:graphicFrame>
        <p:nvGraphicFramePr>
          <p:cNvPr id="15" name="Object 21"/>
          <p:cNvGraphicFramePr>
            <a:graphicFrameLocks noChangeAspect="1"/>
          </p:cNvGraphicFramePr>
          <p:nvPr>
            <p:extLst>
              <p:ext uri="{D42A27DB-BD31-4B8C-83A1-F6EECF244321}">
                <p14:modId xmlns:p14="http://schemas.microsoft.com/office/powerpoint/2010/main" val="1421173550"/>
              </p:ext>
            </p:extLst>
          </p:nvPr>
        </p:nvGraphicFramePr>
        <p:xfrm>
          <a:off x="4343400" y="1114425"/>
          <a:ext cx="4260850" cy="714375"/>
        </p:xfrm>
        <a:graphic>
          <a:graphicData uri="http://schemas.openxmlformats.org/presentationml/2006/ole">
            <mc:AlternateContent xmlns:mc="http://schemas.openxmlformats.org/markup-compatibility/2006">
              <mc:Choice xmlns:v="urn:schemas-microsoft-com:vml" Requires="v">
                <p:oleObj spid="_x0000_s65569" name="Equation" r:id="rId4" imgW="2324100" imgH="393700" progId="Equation.3">
                  <p:embed/>
                </p:oleObj>
              </mc:Choice>
              <mc:Fallback>
                <p:oleObj name="Equation" r:id="rId4" imgW="2324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14425"/>
                        <a:ext cx="42608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5"/>
          <p:cNvSpPr>
            <a:spLocks noGrp="1"/>
          </p:cNvSpPr>
          <p:nvPr>
            <p:ph type="body" sz="quarter" idx="12"/>
          </p:nvPr>
        </p:nvSpPr>
        <p:spPr/>
        <p:txBody>
          <a:bodyPr/>
          <a:lstStyle/>
          <a:p>
            <a:r>
              <a:rPr lang="en-US" smtClean="0"/>
              <a:t>The Area of a Triangle</a:t>
            </a:r>
            <a:endParaRPr lang="en-US" dirty="0"/>
          </a:p>
        </p:txBody>
      </p:sp>
      <p:sp>
        <p:nvSpPr>
          <p:cNvPr id="7" name="Text Placeholder 6"/>
          <p:cNvSpPr>
            <a:spLocks noGrp="1"/>
          </p:cNvSpPr>
          <p:nvPr>
            <p:ph type="body" sz="quarter" idx="13"/>
          </p:nvPr>
        </p:nvSpPr>
        <p:spPr>
          <a:xfrm>
            <a:off x="4343400" y="5562600"/>
            <a:ext cx="1543050" cy="381000"/>
          </a:xfrm>
        </p:spPr>
        <p:txBody>
          <a:bodyPr/>
          <a:lstStyle/>
          <a:p>
            <a:r>
              <a:rPr lang="en-US" dirty="0" smtClean="0"/>
              <a:t>Figure 1A.10</a:t>
            </a:r>
            <a:endParaRPr lang="en-US" dirty="0"/>
          </a:p>
        </p:txBody>
      </p:sp>
      <p:pic>
        <p:nvPicPr>
          <p:cNvPr id="13" name="Picture 2" descr="Fig1A-10-ppt-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3775" y="1866900"/>
            <a:ext cx="5381625" cy="3848100"/>
          </a:xfrm>
          <a:prstGeom prst="rect">
            <a:avLst/>
          </a:prstGeom>
          <a:noFill/>
          <a:ln w="9525">
            <a:noFill/>
            <a:miter lim="800000"/>
            <a:headEnd/>
            <a:tailEnd/>
          </a:ln>
        </p:spPr>
      </p:pic>
      <p:pic>
        <p:nvPicPr>
          <p:cNvPr id="16" name="Picture 12" descr="Fig1A-10-pp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3775" y="1866900"/>
            <a:ext cx="5381625" cy="3848100"/>
          </a:xfrm>
          <a:prstGeom prst="rect">
            <a:avLst/>
          </a:prstGeom>
          <a:noFill/>
          <a:ln w="9525">
            <a:noFill/>
            <a:miter lim="800000"/>
            <a:headEnd/>
            <a:tailEnd/>
          </a:ln>
        </p:spPr>
      </p:pic>
      <p:pic>
        <p:nvPicPr>
          <p:cNvPr id="17" name="Picture 13" descr="Fig1A-10-pp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3775" y="1866900"/>
            <a:ext cx="5381625" cy="3848100"/>
          </a:xfrm>
          <a:prstGeom prst="rect">
            <a:avLst/>
          </a:prstGeom>
          <a:noFill/>
          <a:ln w="9525">
            <a:noFill/>
            <a:miter lim="800000"/>
            <a:headEnd/>
            <a:tailEnd/>
          </a:ln>
        </p:spPr>
      </p:pic>
      <p:pic>
        <p:nvPicPr>
          <p:cNvPr id="18" name="Picture 17" descr="Fig1A-10-ppt-4.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33775" y="1866900"/>
            <a:ext cx="5381625" cy="3848100"/>
          </a:xfrm>
          <a:prstGeom prst="rect">
            <a:avLst/>
          </a:prstGeom>
          <a:noFill/>
          <a:ln w="9525">
            <a:noFill/>
            <a:miter lim="800000"/>
            <a:headEnd/>
            <a:tailEnd/>
          </a:ln>
        </p:spPr>
      </p:pic>
    </p:spTree>
    <p:extLst>
      <p:ext uri="{BB962C8B-B14F-4D97-AF65-F5344CB8AC3E}">
        <p14:creationId xmlns:p14="http://schemas.microsoft.com/office/powerpoint/2010/main" val="214220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of using formulas</a:t>
            </a:r>
            <a:br>
              <a:rPr lang="en-US" dirty="0"/>
            </a:br>
            <a:endParaRPr lang="en-US" dirty="0"/>
          </a:p>
        </p:txBody>
      </p:sp>
      <p:sp>
        <p:nvSpPr>
          <p:cNvPr id="3" name="Text Placeholder 2"/>
          <p:cNvSpPr>
            <a:spLocks noGrp="1"/>
          </p:cNvSpPr>
          <p:nvPr>
            <p:ph type="body" sz="quarter" idx="11"/>
          </p:nvPr>
        </p:nvSpPr>
        <p:spPr/>
        <p:txBody>
          <a:bodyPr/>
          <a:lstStyle/>
          <a:p>
            <a:r>
              <a:rPr lang="en-US" sz="2200" dirty="0" smtClean="0"/>
              <a:t>Whenever you must use a formula, you should follow these steps:</a:t>
            </a:r>
          </a:p>
          <a:p>
            <a:endParaRPr lang="en-US" sz="2200" dirty="0" smtClean="0"/>
          </a:p>
          <a:p>
            <a:pPr marL="457200" indent="-457200">
              <a:buAutoNum type="arabicPeriod"/>
            </a:pPr>
            <a:r>
              <a:rPr lang="en-US" sz="2200" dirty="0" smtClean="0"/>
              <a:t>Make sure you understand the economic concept the formula represents.</a:t>
            </a:r>
          </a:p>
          <a:p>
            <a:endParaRPr lang="en-US" sz="2200" dirty="0" smtClean="0"/>
          </a:p>
          <a:p>
            <a:pPr marL="457200" indent="-457200">
              <a:buAutoNum type="arabicPeriod" startAt="2"/>
            </a:pPr>
            <a:r>
              <a:rPr lang="en-US" sz="2200" dirty="0" smtClean="0"/>
              <a:t>Make sure you are using the correct formula for the problem you are solving.</a:t>
            </a:r>
          </a:p>
          <a:p>
            <a:pPr marL="457200" indent="-457200">
              <a:buAutoNum type="arabicPeriod" startAt="2"/>
            </a:pPr>
            <a:endParaRPr lang="en-US" sz="2200" dirty="0" smtClean="0"/>
          </a:p>
          <a:p>
            <a:pPr marL="457200" indent="-457200">
              <a:buAutoNum type="arabicPeriod" startAt="3"/>
            </a:pPr>
            <a:r>
              <a:rPr lang="en-US" sz="2200" dirty="0" smtClean="0"/>
              <a:t>Make sure the number you calculate using the formula is economically reasonable. For example, if you are using a formula to calculate a firm’s revenue and your answer is a negative number, you know you made a mistake somewhere.</a:t>
            </a:r>
          </a:p>
        </p:txBody>
      </p:sp>
    </p:spTree>
    <p:extLst>
      <p:ext uri="{BB962C8B-B14F-4D97-AF65-F5344CB8AC3E}">
        <p14:creationId xmlns:p14="http://schemas.microsoft.com/office/powerpoint/2010/main" val="33772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Economic Ideas</a:t>
            </a:r>
            <a:endParaRPr lang="en-US" dirty="0"/>
          </a:p>
        </p:txBody>
      </p:sp>
      <p:sp>
        <p:nvSpPr>
          <p:cNvPr id="3" name="Content Placeholder 2"/>
          <p:cNvSpPr>
            <a:spLocks noGrp="1"/>
          </p:cNvSpPr>
          <p:nvPr>
            <p:ph sz="quarter" idx="10"/>
          </p:nvPr>
        </p:nvSpPr>
        <p:spPr/>
        <p:txBody>
          <a:bodyPr/>
          <a:lstStyle/>
          <a:p>
            <a:r>
              <a:rPr lang="en-US" dirty="0" smtClean="0"/>
              <a:t>1.1</a:t>
            </a:r>
            <a:endParaRPr lang="en-US" dirty="0"/>
          </a:p>
        </p:txBody>
      </p:sp>
      <p:sp>
        <p:nvSpPr>
          <p:cNvPr id="4" name="Text Placeholder 3"/>
          <p:cNvSpPr>
            <a:spLocks noGrp="1"/>
          </p:cNvSpPr>
          <p:nvPr>
            <p:ph type="body" sz="quarter" idx="11"/>
          </p:nvPr>
        </p:nvSpPr>
        <p:spPr>
          <a:xfrm>
            <a:off x="452438" y="2743200"/>
            <a:ext cx="8310562" cy="1371600"/>
          </a:xfrm>
        </p:spPr>
        <p:txBody>
          <a:bodyPr/>
          <a:lstStyle/>
          <a:p>
            <a:r>
              <a:rPr lang="en-US" dirty="0"/>
              <a:t>Explain these three key economic ideas:</a:t>
            </a:r>
          </a:p>
          <a:p>
            <a:r>
              <a:rPr lang="en-US" dirty="0"/>
              <a:t>	People are rational,</a:t>
            </a:r>
          </a:p>
          <a:p>
            <a:r>
              <a:rPr lang="en-US" dirty="0"/>
              <a:t>	People respond to incentives, and</a:t>
            </a:r>
          </a:p>
          <a:p>
            <a:r>
              <a:rPr lang="en-US" dirty="0"/>
              <a:t>	Optimal decisions are made at the margin.</a:t>
            </a:r>
          </a:p>
          <a:p>
            <a:endParaRPr lang="en-US" dirty="0"/>
          </a:p>
        </p:txBody>
      </p:sp>
    </p:spTree>
    <p:extLst>
      <p:ext uri="{BB962C8B-B14F-4D97-AF65-F5344CB8AC3E}">
        <p14:creationId xmlns:p14="http://schemas.microsoft.com/office/powerpoint/2010/main" val="102440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People are rational</a:t>
            </a:r>
            <a:br>
              <a:rPr lang="en-US" dirty="0"/>
            </a:br>
            <a:endParaRPr lang="en-US" dirty="0"/>
          </a:p>
        </p:txBody>
      </p:sp>
      <p:sp>
        <p:nvSpPr>
          <p:cNvPr id="3" name="Text Placeholder 2"/>
          <p:cNvSpPr>
            <a:spLocks noGrp="1"/>
          </p:cNvSpPr>
          <p:nvPr>
            <p:ph type="body" sz="quarter" idx="11"/>
          </p:nvPr>
        </p:nvSpPr>
        <p:spPr/>
        <p:txBody>
          <a:bodyPr/>
          <a:lstStyle/>
          <a:p>
            <a:r>
              <a:rPr lang="en-US" sz="2200" dirty="0" smtClean="0"/>
              <a:t>Economists generally assume that people are rational.</a:t>
            </a:r>
          </a:p>
          <a:p>
            <a:endParaRPr lang="en-US" sz="2200" dirty="0" smtClean="0"/>
          </a:p>
          <a:p>
            <a:endParaRPr lang="en-US" sz="2200" dirty="0" smtClean="0"/>
          </a:p>
          <a:p>
            <a:r>
              <a:rPr lang="en-US" sz="2200" b="1" dirty="0" smtClean="0"/>
              <a:t>Rational</a:t>
            </a:r>
            <a:r>
              <a:rPr lang="en-US" sz="2200" dirty="0" smtClean="0"/>
              <a:t>: Using all available information to achieve your goals.</a:t>
            </a:r>
          </a:p>
          <a:p>
            <a:endParaRPr lang="en-US" sz="2200" dirty="0" smtClean="0"/>
          </a:p>
          <a:p>
            <a:endParaRPr lang="en-US" sz="2200" dirty="0" smtClean="0"/>
          </a:p>
          <a:p>
            <a:r>
              <a:rPr lang="en-US" sz="2200" dirty="0" smtClean="0"/>
              <a:t>Rational consumers and firms weigh the benefits and costs of each action, and try to make the best decision possible.</a:t>
            </a:r>
          </a:p>
          <a:p>
            <a:endParaRPr lang="en-US" sz="2200" dirty="0" smtClean="0"/>
          </a:p>
          <a:p>
            <a:endParaRPr lang="en-US" sz="2200" dirty="0" smtClean="0"/>
          </a:p>
          <a:p>
            <a:r>
              <a:rPr lang="en-US" sz="2200" i="1" dirty="0" smtClean="0"/>
              <a:t>Example: Microsoft doesn’t randomly choose the price of its Windows software; it chooses the price(s) that it thinks will be most profitable.</a:t>
            </a:r>
          </a:p>
          <a:p>
            <a:endParaRPr lang="en-US" sz="2200" dirty="0"/>
          </a:p>
        </p:txBody>
      </p:sp>
    </p:spTree>
    <p:extLst>
      <p:ext uri="{BB962C8B-B14F-4D97-AF65-F5344CB8AC3E}">
        <p14:creationId xmlns:p14="http://schemas.microsoft.com/office/powerpoint/2010/main" val="393479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wipe(left)">
                                      <p:cBhvr>
                                        <p:cTn id="2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 People respond to </a:t>
            </a:r>
            <a:r>
              <a:rPr lang="en-US" dirty="0" smtClean="0"/>
              <a:t>incentives</a:t>
            </a:r>
            <a:endParaRPr lang="en-US" dirty="0"/>
          </a:p>
        </p:txBody>
      </p:sp>
      <p:sp>
        <p:nvSpPr>
          <p:cNvPr id="3" name="Text Placeholder 2"/>
          <p:cNvSpPr>
            <a:spLocks noGrp="1"/>
          </p:cNvSpPr>
          <p:nvPr>
            <p:ph type="body" sz="quarter" idx="11"/>
          </p:nvPr>
        </p:nvSpPr>
        <p:spPr/>
        <p:txBody>
          <a:bodyPr/>
          <a:lstStyle/>
          <a:p>
            <a:r>
              <a:rPr lang="en-US" sz="2200" dirty="0" smtClean="0"/>
              <a:t>As incentives change, so do the actions that people will take.</a:t>
            </a:r>
          </a:p>
          <a:p>
            <a:endParaRPr lang="en-US" sz="2200" dirty="0" smtClean="0"/>
          </a:p>
          <a:p>
            <a:r>
              <a:rPr lang="en-US" sz="2200" i="1" dirty="0" smtClean="0"/>
              <a:t>Example: Changes in several factors have resulted in increased obesity in Americans over the last couple of decades, including:</a:t>
            </a:r>
          </a:p>
          <a:p>
            <a:endParaRPr lang="en-US" sz="2200" dirty="0" smtClean="0"/>
          </a:p>
          <a:p>
            <a:pPr marL="342900" indent="-342900">
              <a:buFont typeface="Arial" panose="020B0604020202020204" pitchFamily="34" charset="0"/>
              <a:buChar char="•"/>
            </a:pPr>
            <a:r>
              <a:rPr lang="en-US" sz="2200" i="1" dirty="0" smtClean="0"/>
              <a:t>Decreases in the price of fast food relative to healthful food</a:t>
            </a:r>
          </a:p>
          <a:p>
            <a:pPr marL="342900" indent="-342900">
              <a:buFont typeface="Arial" panose="020B0604020202020204" pitchFamily="34" charset="0"/>
              <a:buChar char="•"/>
            </a:pPr>
            <a:endParaRPr lang="en-US" sz="2200" i="1" dirty="0" smtClean="0"/>
          </a:p>
          <a:p>
            <a:pPr marL="342900" indent="-342900">
              <a:buFont typeface="Arial" panose="020B0604020202020204" pitchFamily="34" charset="0"/>
              <a:buChar char="•"/>
            </a:pPr>
            <a:r>
              <a:rPr lang="en-US" sz="2200" i="1" dirty="0" smtClean="0"/>
              <a:t>Improved non-active entertainment options</a:t>
            </a:r>
          </a:p>
          <a:p>
            <a:pPr marL="342900" indent="-342900">
              <a:buFont typeface="Arial" panose="020B0604020202020204" pitchFamily="34" charset="0"/>
              <a:buChar char="•"/>
            </a:pPr>
            <a:endParaRPr lang="en-US" sz="2200" i="1" dirty="0" smtClean="0"/>
          </a:p>
          <a:p>
            <a:pPr marL="342900" indent="-342900">
              <a:buFont typeface="Arial" panose="020B0604020202020204" pitchFamily="34" charset="0"/>
              <a:buChar char="•"/>
            </a:pPr>
            <a:r>
              <a:rPr lang="en-US" sz="2200" i="1" dirty="0" smtClean="0"/>
              <a:t>Increased availability of health care and insurance, protecting people against the consequences of their actions</a:t>
            </a:r>
          </a:p>
          <a:p>
            <a:endParaRPr lang="en-US" sz="2200" dirty="0"/>
          </a:p>
        </p:txBody>
      </p:sp>
    </p:spTree>
    <p:extLst>
      <p:ext uri="{BB962C8B-B14F-4D97-AF65-F5344CB8AC3E}">
        <p14:creationId xmlns:p14="http://schemas.microsoft.com/office/powerpoint/2010/main" val="382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 Optimal decisions are made at the </a:t>
            </a:r>
            <a:r>
              <a:rPr lang="en-US" dirty="0" smtClean="0"/>
              <a:t>margin</a:t>
            </a:r>
            <a:endParaRPr lang="en-US" dirty="0"/>
          </a:p>
        </p:txBody>
      </p:sp>
      <p:sp>
        <p:nvSpPr>
          <p:cNvPr id="3" name="Text Placeholder 2"/>
          <p:cNvSpPr>
            <a:spLocks noGrp="1"/>
          </p:cNvSpPr>
          <p:nvPr>
            <p:ph type="body" sz="quarter" idx="11"/>
          </p:nvPr>
        </p:nvSpPr>
        <p:spPr/>
        <p:txBody>
          <a:bodyPr/>
          <a:lstStyle/>
          <a:p>
            <a:r>
              <a:rPr lang="en-US" sz="2200" dirty="0" smtClean="0"/>
              <a:t>While some decisions are all-or-nothing, most decisions involve doing a little more or a little less of something.</a:t>
            </a:r>
          </a:p>
          <a:p>
            <a:endParaRPr lang="en-US" sz="2200" dirty="0" smtClean="0"/>
          </a:p>
          <a:p>
            <a:r>
              <a:rPr lang="en-US" sz="2200" i="1" dirty="0" smtClean="0"/>
              <a:t>Example: Should you watch an extra hour of TV, or study instead?</a:t>
            </a:r>
          </a:p>
          <a:p>
            <a:endParaRPr lang="en-US" sz="2200" dirty="0" smtClean="0"/>
          </a:p>
          <a:p>
            <a:r>
              <a:rPr lang="en-US" sz="2200" dirty="0" smtClean="0"/>
              <a:t>Economists think about decisions like this in terms of the </a:t>
            </a:r>
            <a:r>
              <a:rPr lang="en-US" sz="2200" b="1" dirty="0" smtClean="0"/>
              <a:t>marginal cost and benefit (MC and MB)</a:t>
            </a:r>
            <a:r>
              <a:rPr lang="en-US" sz="2200" dirty="0" smtClean="0"/>
              <a:t>: the additional cost or benefit associated with a small amount extra of some action.</a:t>
            </a:r>
          </a:p>
          <a:p>
            <a:endParaRPr lang="en-US" sz="2200" dirty="0" smtClean="0"/>
          </a:p>
          <a:p>
            <a:r>
              <a:rPr lang="en-US" sz="2200" dirty="0" smtClean="0"/>
              <a:t>Comparing MC and MB is known as </a:t>
            </a:r>
            <a:r>
              <a:rPr lang="en-US" sz="2200" b="1" dirty="0" smtClean="0"/>
              <a:t>Marginal Analysis</a:t>
            </a:r>
            <a:r>
              <a:rPr lang="en-US" sz="2200" dirty="0" smtClean="0"/>
              <a:t>.</a:t>
            </a:r>
          </a:p>
          <a:p>
            <a:endParaRPr lang="en-US" sz="2200" dirty="0"/>
          </a:p>
        </p:txBody>
      </p:sp>
    </p:spTree>
    <p:extLst>
      <p:ext uri="{BB962C8B-B14F-4D97-AF65-F5344CB8AC3E}">
        <p14:creationId xmlns:p14="http://schemas.microsoft.com/office/powerpoint/2010/main" val="58031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insurance and </a:t>
            </a:r>
            <a:r>
              <a:rPr lang="en-US" dirty="0" smtClean="0"/>
              <a:t>obesity</a:t>
            </a:r>
            <a:endParaRPr lang="en-US" dirty="0"/>
          </a:p>
        </p:txBody>
      </p:sp>
      <p:sp>
        <p:nvSpPr>
          <p:cNvPr id="5" name="Text Placeholder 4"/>
          <p:cNvSpPr>
            <a:spLocks noGrp="1"/>
          </p:cNvSpPr>
          <p:nvPr>
            <p:ph type="body" sz="quarter" idx="11"/>
          </p:nvPr>
        </p:nvSpPr>
        <p:spPr/>
        <p:txBody>
          <a:bodyPr/>
          <a:lstStyle/>
          <a:p>
            <a:r>
              <a:rPr lang="en-US" sz="2200" dirty="0" smtClean="0"/>
              <a:t>Obesity is rising in America, for various reasons.</a:t>
            </a:r>
          </a:p>
          <a:p>
            <a:endParaRPr lang="en-US" sz="2200" dirty="0" smtClean="0"/>
          </a:p>
          <a:p>
            <a:r>
              <a:rPr lang="en-US" sz="2200" dirty="0" smtClean="0"/>
              <a:t>Is one of those reasons health insurance?</a:t>
            </a:r>
          </a:p>
          <a:p>
            <a:endParaRPr lang="en-US" sz="2200" dirty="0" smtClean="0"/>
          </a:p>
          <a:p>
            <a:r>
              <a:rPr lang="en-US" sz="2200" dirty="0" smtClean="0"/>
              <a:t>People with health insurance have less incentive to stay healthy than people without health insurance.</a:t>
            </a:r>
          </a:p>
          <a:p>
            <a:endParaRPr lang="en-US" sz="2200" dirty="0" smtClean="0"/>
          </a:p>
          <a:p>
            <a:r>
              <a:rPr lang="en-US" sz="2200" dirty="0" smtClean="0"/>
              <a:t>Holding constant other factors like age, gender, and income, research shows people with health insurance are more likely to be obese.</a:t>
            </a:r>
          </a:p>
          <a:p>
            <a:endParaRPr lang="en-US" sz="2200" dirty="0" smtClean="0"/>
          </a:p>
          <a:p>
            <a:r>
              <a:rPr lang="en-US" sz="2200" dirty="0" smtClean="0"/>
              <a:t>They are responding to economic incentives.</a:t>
            </a:r>
          </a:p>
        </p:txBody>
      </p:sp>
    </p:spTree>
    <p:extLst>
      <p:ext uri="{BB962C8B-B14F-4D97-AF65-F5344CB8AC3E}">
        <p14:creationId xmlns:p14="http://schemas.microsoft.com/office/powerpoint/2010/main" val="10442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wipe(left)">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38919</TotalTime>
  <Words>3611</Words>
  <Application>Microsoft Office PowerPoint</Application>
  <PresentationFormat>On-screen Show (4:3)</PresentationFormat>
  <Paragraphs>385</Paragraphs>
  <Slides>45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original</vt:lpstr>
      <vt:lpstr>Equation</vt:lpstr>
      <vt:lpstr>PowerPoint Presentation</vt:lpstr>
      <vt:lpstr>Economics: Foundations and Models</vt:lpstr>
      <vt:lpstr>What is this class about?</vt:lpstr>
      <vt:lpstr>Typical “economics” questions</vt:lpstr>
      <vt:lpstr>Three Key Economic Ideas</vt:lpstr>
      <vt:lpstr>1. People are rational </vt:lpstr>
      <vt:lpstr>2. People respond to incentives</vt:lpstr>
      <vt:lpstr>3. Optimal decisions are made at the margin</vt:lpstr>
      <vt:lpstr>Health insurance and obesity</vt:lpstr>
      <vt:lpstr>The Economic Problem That Every Society Must Solve</vt:lpstr>
      <vt:lpstr>1. What goods and services will be produced?</vt:lpstr>
      <vt:lpstr>2. How will the goods be produced?</vt:lpstr>
      <vt:lpstr>3. Who will receive the goods and services? </vt:lpstr>
      <vt:lpstr>Types of economies</vt:lpstr>
      <vt:lpstr>Efficiency of economies</vt:lpstr>
      <vt:lpstr>Caveats about market economies</vt:lpstr>
      <vt:lpstr>Economic Models</vt:lpstr>
      <vt:lpstr>Economic models</vt:lpstr>
      <vt:lpstr>Important features of economic models</vt:lpstr>
      <vt:lpstr>The scientific nature of economics </vt:lpstr>
      <vt:lpstr>Should medical school be free?</vt:lpstr>
      <vt:lpstr>Microeconomics and Macroeconomics</vt:lpstr>
      <vt:lpstr>Microeconomics and macroeconomics </vt:lpstr>
      <vt:lpstr>A Preview of Important Economic Terms</vt:lpstr>
      <vt:lpstr>Terminology in economics</vt:lpstr>
      <vt:lpstr>Common misconceptions to avoid</vt:lpstr>
      <vt:lpstr>Appendix: Using graphs and fomulas</vt:lpstr>
      <vt:lpstr>A map as a graphical model </vt:lpstr>
      <vt:lpstr>Graphs of one variable </vt:lpstr>
      <vt:lpstr>Time-series graphs</vt:lpstr>
      <vt:lpstr>Graphs of two variables </vt:lpstr>
      <vt:lpstr>Calculating the slope of a line</vt:lpstr>
      <vt:lpstr>Calculating the slope of a line—continued</vt:lpstr>
      <vt:lpstr>Showing three variables on a graph </vt:lpstr>
      <vt:lpstr>Showing three variables on a graph (part B) </vt:lpstr>
      <vt:lpstr>Showing three variables on a graph (part C)</vt:lpstr>
      <vt:lpstr>Positive and negative relationships</vt:lpstr>
      <vt:lpstr>Correlation vs. causation</vt:lpstr>
      <vt:lpstr>Are graphs of economic relationships always straight lines?</vt:lpstr>
      <vt:lpstr>Slopes of non-linear curves</vt:lpstr>
      <vt:lpstr>Slopes of non-linear curves—continued</vt:lpstr>
      <vt:lpstr>Formula for a percentage change</vt:lpstr>
      <vt:lpstr>The area of a rectangle</vt:lpstr>
      <vt:lpstr>The area of a triangle</vt:lpstr>
      <vt:lpstr>Summary of using formulas </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Sloan, Lindsey</cp:lastModifiedBy>
  <cp:revision>1536</cp:revision>
  <cp:lastPrinted>2012-08-26T22:27:34Z</cp:lastPrinted>
  <dcterms:created xsi:type="dcterms:W3CDTF">2010-11-05T19:39:20Z</dcterms:created>
  <dcterms:modified xsi:type="dcterms:W3CDTF">2014-01-14T14:43:25Z</dcterms:modified>
</cp:coreProperties>
</file>